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58" r:id="rId3"/>
    <p:sldId id="538" r:id="rId4"/>
    <p:sldId id="565" r:id="rId5"/>
    <p:sldId id="560" r:id="rId6"/>
    <p:sldId id="523" r:id="rId7"/>
    <p:sldId id="530" r:id="rId8"/>
    <p:sldId id="531" r:id="rId9"/>
    <p:sldId id="566" r:id="rId10"/>
    <p:sldId id="525" r:id="rId11"/>
    <p:sldId id="534" r:id="rId12"/>
    <p:sldId id="558" r:id="rId13"/>
    <p:sldId id="526" r:id="rId14"/>
    <p:sldId id="257" r:id="rId15"/>
    <p:sldId id="537" r:id="rId16"/>
    <p:sldId id="533" r:id="rId17"/>
    <p:sldId id="532" r:id="rId18"/>
    <p:sldId id="568" r:id="rId19"/>
    <p:sldId id="570" r:id="rId20"/>
    <p:sldId id="571" r:id="rId21"/>
    <p:sldId id="559" r:id="rId22"/>
    <p:sldId id="548" r:id="rId23"/>
    <p:sldId id="264" r:id="rId24"/>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FD00"/>
    <a:srgbClr val="D5FC79"/>
    <a:srgbClr val="00FA00"/>
    <a:srgbClr val="FFF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4" autoAdjust="0"/>
    <p:restoredTop sz="85220" autoAdjust="0"/>
  </p:normalViewPr>
  <p:slideViewPr>
    <p:cSldViewPr snapToGrid="0">
      <p:cViewPr varScale="1">
        <p:scale>
          <a:sx n="67" d="100"/>
          <a:sy n="67" d="100"/>
        </p:scale>
        <p:origin x="953" y="4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61218-A872-4C7D-876B-83ED01947EF5}" type="datetimeFigureOut">
              <a:rPr lang="es-MX" smtClean="0"/>
              <a:t>21/03/2021</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D265CB-8861-4560-BB2F-2755647DCBE0}" type="slidenum">
              <a:rPr lang="es-MX" smtClean="0"/>
              <a:t>‹Nº›</a:t>
            </a:fld>
            <a:endParaRPr lang="es-MX"/>
          </a:p>
        </p:txBody>
      </p:sp>
    </p:spTree>
    <p:extLst>
      <p:ext uri="{BB962C8B-B14F-4D97-AF65-F5344CB8AC3E}">
        <p14:creationId xmlns:p14="http://schemas.microsoft.com/office/powerpoint/2010/main" val="1759957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2</a:t>
            </a:fld>
            <a:endParaRPr lang="es-MX"/>
          </a:p>
        </p:txBody>
      </p:sp>
    </p:spTree>
    <p:extLst>
      <p:ext uri="{BB962C8B-B14F-4D97-AF65-F5344CB8AC3E}">
        <p14:creationId xmlns:p14="http://schemas.microsoft.com/office/powerpoint/2010/main" val="1338076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11</a:t>
            </a:fld>
            <a:endParaRPr lang="es-MX"/>
          </a:p>
        </p:txBody>
      </p:sp>
    </p:spTree>
    <p:extLst>
      <p:ext uri="{BB962C8B-B14F-4D97-AF65-F5344CB8AC3E}">
        <p14:creationId xmlns:p14="http://schemas.microsoft.com/office/powerpoint/2010/main" val="2674521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12</a:t>
            </a:fld>
            <a:endParaRPr lang="es-MX"/>
          </a:p>
        </p:txBody>
      </p:sp>
    </p:spTree>
    <p:extLst>
      <p:ext uri="{BB962C8B-B14F-4D97-AF65-F5344CB8AC3E}">
        <p14:creationId xmlns:p14="http://schemas.microsoft.com/office/powerpoint/2010/main" val="34829342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D265CB-8861-4560-BB2F-2755647DCBE0}"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s-MX"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7211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14</a:t>
            </a:fld>
            <a:endParaRPr lang="es-MX"/>
          </a:p>
        </p:txBody>
      </p:sp>
    </p:spTree>
    <p:extLst>
      <p:ext uri="{BB962C8B-B14F-4D97-AF65-F5344CB8AC3E}">
        <p14:creationId xmlns:p14="http://schemas.microsoft.com/office/powerpoint/2010/main" val="4037780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15</a:t>
            </a:fld>
            <a:endParaRPr lang="es-MX"/>
          </a:p>
        </p:txBody>
      </p:sp>
    </p:spTree>
    <p:extLst>
      <p:ext uri="{BB962C8B-B14F-4D97-AF65-F5344CB8AC3E}">
        <p14:creationId xmlns:p14="http://schemas.microsoft.com/office/powerpoint/2010/main" val="1289789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16</a:t>
            </a:fld>
            <a:endParaRPr lang="es-MX"/>
          </a:p>
        </p:txBody>
      </p:sp>
    </p:spTree>
    <p:extLst>
      <p:ext uri="{BB962C8B-B14F-4D97-AF65-F5344CB8AC3E}">
        <p14:creationId xmlns:p14="http://schemas.microsoft.com/office/powerpoint/2010/main" val="4258942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17</a:t>
            </a:fld>
            <a:endParaRPr lang="es-MX"/>
          </a:p>
        </p:txBody>
      </p:sp>
    </p:spTree>
    <p:extLst>
      <p:ext uri="{BB962C8B-B14F-4D97-AF65-F5344CB8AC3E}">
        <p14:creationId xmlns:p14="http://schemas.microsoft.com/office/powerpoint/2010/main" val="3160582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18</a:t>
            </a:fld>
            <a:endParaRPr lang="es-MX"/>
          </a:p>
        </p:txBody>
      </p:sp>
    </p:spTree>
    <p:extLst>
      <p:ext uri="{BB962C8B-B14F-4D97-AF65-F5344CB8AC3E}">
        <p14:creationId xmlns:p14="http://schemas.microsoft.com/office/powerpoint/2010/main" val="1641576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19</a:t>
            </a:fld>
            <a:endParaRPr lang="es-MX"/>
          </a:p>
        </p:txBody>
      </p:sp>
    </p:spTree>
    <p:extLst>
      <p:ext uri="{BB962C8B-B14F-4D97-AF65-F5344CB8AC3E}">
        <p14:creationId xmlns:p14="http://schemas.microsoft.com/office/powerpoint/2010/main" val="1805326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20</a:t>
            </a:fld>
            <a:endParaRPr lang="es-MX"/>
          </a:p>
        </p:txBody>
      </p:sp>
    </p:spTree>
    <p:extLst>
      <p:ext uri="{BB962C8B-B14F-4D97-AF65-F5344CB8AC3E}">
        <p14:creationId xmlns:p14="http://schemas.microsoft.com/office/powerpoint/2010/main" val="1225967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D265CB-8861-4560-BB2F-2755647DCBE0}"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MX"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1909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21</a:t>
            </a:fld>
            <a:endParaRPr lang="es-MX"/>
          </a:p>
        </p:txBody>
      </p:sp>
    </p:spTree>
    <p:extLst>
      <p:ext uri="{BB962C8B-B14F-4D97-AF65-F5344CB8AC3E}">
        <p14:creationId xmlns:p14="http://schemas.microsoft.com/office/powerpoint/2010/main" val="302552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D265CB-8861-4560-BB2F-2755647DCBE0}"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s-MX"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2231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5</a:t>
            </a:fld>
            <a:endParaRPr lang="es-MX"/>
          </a:p>
        </p:txBody>
      </p:sp>
    </p:spTree>
    <p:extLst>
      <p:ext uri="{BB962C8B-B14F-4D97-AF65-F5344CB8AC3E}">
        <p14:creationId xmlns:p14="http://schemas.microsoft.com/office/powerpoint/2010/main" val="3490785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6</a:t>
            </a:fld>
            <a:endParaRPr lang="es-MX"/>
          </a:p>
        </p:txBody>
      </p:sp>
    </p:spTree>
    <p:extLst>
      <p:ext uri="{BB962C8B-B14F-4D97-AF65-F5344CB8AC3E}">
        <p14:creationId xmlns:p14="http://schemas.microsoft.com/office/powerpoint/2010/main" val="3737524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7</a:t>
            </a:fld>
            <a:endParaRPr lang="es-MX"/>
          </a:p>
        </p:txBody>
      </p:sp>
    </p:spTree>
    <p:extLst>
      <p:ext uri="{BB962C8B-B14F-4D97-AF65-F5344CB8AC3E}">
        <p14:creationId xmlns:p14="http://schemas.microsoft.com/office/powerpoint/2010/main" val="780539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D265CB-8861-4560-BB2F-2755647DCBE0}"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s-MX"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6175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9</a:t>
            </a:fld>
            <a:endParaRPr lang="es-MX"/>
          </a:p>
        </p:txBody>
      </p:sp>
    </p:spTree>
    <p:extLst>
      <p:ext uri="{BB962C8B-B14F-4D97-AF65-F5344CB8AC3E}">
        <p14:creationId xmlns:p14="http://schemas.microsoft.com/office/powerpoint/2010/main" val="267578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FED265CB-8861-4560-BB2F-2755647DCBE0}" type="slidenum">
              <a:rPr lang="es-MX" smtClean="0"/>
              <a:t>10</a:t>
            </a:fld>
            <a:endParaRPr lang="es-MX"/>
          </a:p>
        </p:txBody>
      </p:sp>
    </p:spTree>
    <p:extLst>
      <p:ext uri="{BB962C8B-B14F-4D97-AF65-F5344CB8AC3E}">
        <p14:creationId xmlns:p14="http://schemas.microsoft.com/office/powerpoint/2010/main" val="1178901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MX"/>
          </a:p>
        </p:txBody>
      </p:sp>
      <p:sp>
        <p:nvSpPr>
          <p:cNvPr id="4" name="Marcador de fecha 3"/>
          <p:cNvSpPr>
            <a:spLocks noGrp="1"/>
          </p:cNvSpPr>
          <p:nvPr>
            <p:ph type="dt" sz="half" idx="10"/>
          </p:nvPr>
        </p:nvSpPr>
        <p:spPr/>
        <p:txBody>
          <a:bodyPr/>
          <a:lstStyle/>
          <a:p>
            <a:fld id="{0B5063FE-FF82-4267-ACBA-32019AE7331A}"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3572502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0B5063FE-FF82-4267-ACBA-32019AE7331A}"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3181113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0B5063FE-FF82-4267-ACBA-32019AE7331A}"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2921516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p:cNvSpPr>
            <a:spLocks noGrp="1"/>
          </p:cNvSpPr>
          <p:nvPr>
            <p:ph type="dt" sz="half" idx="10"/>
          </p:nvPr>
        </p:nvSpPr>
        <p:spPr/>
        <p:txBody>
          <a:bodyPr/>
          <a:lstStyle/>
          <a:p>
            <a:fld id="{D258E49F-CDDD-4185-8128-E12D9F0E5BEC}"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70650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D258E49F-CDDD-4185-8128-E12D9F0E5BEC}"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2772069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D258E49F-CDDD-4185-8128-E12D9F0E5BEC}"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2075628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p:cNvSpPr>
            <a:spLocks noGrp="1"/>
          </p:cNvSpPr>
          <p:nvPr>
            <p:ph type="dt" sz="half" idx="10"/>
          </p:nvPr>
        </p:nvSpPr>
        <p:spPr/>
        <p:txBody>
          <a:bodyPr/>
          <a:lstStyle/>
          <a:p>
            <a:fld id="{D258E49F-CDDD-4185-8128-E12D9F0E5BEC}" type="datetimeFigureOut">
              <a:rPr lang="es-MX" smtClean="0"/>
              <a:t>21/03/2021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3575395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p:cNvSpPr>
            <a:spLocks noGrp="1"/>
          </p:cNvSpPr>
          <p:nvPr>
            <p:ph type="dt" sz="half" idx="10"/>
          </p:nvPr>
        </p:nvSpPr>
        <p:spPr/>
        <p:txBody>
          <a:bodyPr/>
          <a:lstStyle/>
          <a:p>
            <a:fld id="{D258E49F-CDDD-4185-8128-E12D9F0E5BEC}" type="datetimeFigureOut">
              <a:rPr lang="es-MX" smtClean="0"/>
              <a:t>21/03/2021</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1377541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fecha 2"/>
          <p:cNvSpPr>
            <a:spLocks noGrp="1"/>
          </p:cNvSpPr>
          <p:nvPr>
            <p:ph type="dt" sz="half" idx="10"/>
          </p:nvPr>
        </p:nvSpPr>
        <p:spPr/>
        <p:txBody>
          <a:bodyPr/>
          <a:lstStyle/>
          <a:p>
            <a:fld id="{D258E49F-CDDD-4185-8128-E12D9F0E5BEC}" type="datetimeFigureOut">
              <a:rPr lang="es-MX" smtClean="0"/>
              <a:t>21/03/2021</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86751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258E49F-CDDD-4185-8128-E12D9F0E5BEC}" type="datetimeFigureOut">
              <a:rPr lang="es-MX" smtClean="0"/>
              <a:t>21/03/2021</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12386769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D258E49F-CDDD-4185-8128-E12D9F0E5BEC}" type="datetimeFigureOut">
              <a:rPr lang="es-MX" smtClean="0"/>
              <a:t>21/03/2021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859434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0B5063FE-FF82-4267-ACBA-32019AE7331A}"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40689465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D258E49F-CDDD-4185-8128-E12D9F0E5BEC}" type="datetimeFigureOut">
              <a:rPr lang="es-MX" smtClean="0"/>
              <a:t>21/03/2021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9967764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D258E49F-CDDD-4185-8128-E12D9F0E5BEC}"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2635423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D258E49F-CDDD-4185-8128-E12D9F0E5BEC}"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6DE6CF11-F149-47EC-A6F9-61CD6A7CB2A1}" type="slidenum">
              <a:rPr lang="es-MX" smtClean="0"/>
              <a:t>‹Nº›</a:t>
            </a:fld>
            <a:endParaRPr lang="es-MX"/>
          </a:p>
        </p:txBody>
      </p:sp>
    </p:spTree>
    <p:extLst>
      <p:ext uri="{BB962C8B-B14F-4D97-AF65-F5344CB8AC3E}">
        <p14:creationId xmlns:p14="http://schemas.microsoft.com/office/powerpoint/2010/main" val="2724431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0B5063FE-FF82-4267-ACBA-32019AE7331A}" type="datetimeFigureOut">
              <a:rPr lang="es-MX" smtClean="0"/>
              <a:t>21/03/2021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3817892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p:cNvSpPr>
            <a:spLocks noGrp="1"/>
          </p:cNvSpPr>
          <p:nvPr>
            <p:ph type="dt" sz="half" idx="10"/>
          </p:nvPr>
        </p:nvSpPr>
        <p:spPr/>
        <p:txBody>
          <a:bodyPr/>
          <a:lstStyle/>
          <a:p>
            <a:fld id="{0B5063FE-FF82-4267-ACBA-32019AE7331A}" type="datetimeFigureOut">
              <a:rPr lang="es-MX" smtClean="0"/>
              <a:t>21/03/2021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17628566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p:cNvSpPr>
            <a:spLocks noGrp="1"/>
          </p:cNvSpPr>
          <p:nvPr>
            <p:ph type="dt" sz="half" idx="10"/>
          </p:nvPr>
        </p:nvSpPr>
        <p:spPr/>
        <p:txBody>
          <a:bodyPr/>
          <a:lstStyle/>
          <a:p>
            <a:fld id="{0B5063FE-FF82-4267-ACBA-32019AE7331A}" type="datetimeFigureOut">
              <a:rPr lang="es-MX" smtClean="0"/>
              <a:t>21/03/2021</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1673798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fecha 2"/>
          <p:cNvSpPr>
            <a:spLocks noGrp="1"/>
          </p:cNvSpPr>
          <p:nvPr>
            <p:ph type="dt" sz="half" idx="10"/>
          </p:nvPr>
        </p:nvSpPr>
        <p:spPr/>
        <p:txBody>
          <a:bodyPr/>
          <a:lstStyle/>
          <a:p>
            <a:fld id="{0B5063FE-FF82-4267-ACBA-32019AE7331A}" type="datetimeFigureOut">
              <a:rPr lang="es-MX" smtClean="0"/>
              <a:t>21/03/2021</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25205333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0B5063FE-FF82-4267-ACBA-32019AE7331A}" type="datetimeFigureOut">
              <a:rPr lang="es-MX" smtClean="0"/>
              <a:t>21/03/2021</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4101029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0B5063FE-FF82-4267-ACBA-32019AE7331A}" type="datetimeFigureOut">
              <a:rPr lang="es-MX" smtClean="0"/>
              <a:t>21/03/2021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28755954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0B5063FE-FF82-4267-ACBA-32019AE7331A}" type="datetimeFigureOut">
              <a:rPr lang="es-MX" smtClean="0"/>
              <a:t>21/03/2021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D3838771-E231-4416-B68D-CE014C8A90D9}" type="slidenum">
              <a:rPr lang="es-MX" smtClean="0"/>
              <a:t>‹Nº›</a:t>
            </a:fld>
            <a:endParaRPr lang="es-MX"/>
          </a:p>
        </p:txBody>
      </p:sp>
    </p:spTree>
    <p:extLst>
      <p:ext uri="{BB962C8B-B14F-4D97-AF65-F5344CB8AC3E}">
        <p14:creationId xmlns:p14="http://schemas.microsoft.com/office/powerpoint/2010/main" val="2643871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5063FE-FF82-4267-ACBA-32019AE7331A}" type="datetimeFigureOut">
              <a:rPr lang="es-MX" smtClean="0"/>
              <a:t>21/03/2021</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838771-E231-4416-B68D-CE014C8A90D9}" type="slidenum">
              <a:rPr lang="es-MX" smtClean="0"/>
              <a:t>‹Nº›</a:t>
            </a:fld>
            <a:endParaRPr lang="es-MX"/>
          </a:p>
        </p:txBody>
      </p:sp>
    </p:spTree>
    <p:extLst>
      <p:ext uri="{BB962C8B-B14F-4D97-AF65-F5344CB8AC3E}">
        <p14:creationId xmlns:p14="http://schemas.microsoft.com/office/powerpoint/2010/main" val="8698081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58E49F-CDDD-4185-8128-E12D9F0E5BEC}" type="datetimeFigureOut">
              <a:rPr lang="es-MX" smtClean="0"/>
              <a:t>21/03/2021</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E6CF11-F149-47EC-A6F9-61CD6A7CB2A1}" type="slidenum">
              <a:rPr lang="es-MX" smtClean="0"/>
              <a:t>‹Nº›</a:t>
            </a:fld>
            <a:endParaRPr lang="es-MX"/>
          </a:p>
        </p:txBody>
      </p:sp>
    </p:spTree>
    <p:extLst>
      <p:ext uri="{BB962C8B-B14F-4D97-AF65-F5344CB8AC3E}">
        <p14:creationId xmlns:p14="http://schemas.microsoft.com/office/powerpoint/2010/main" val="15397380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3.emf"/><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3.emf"/><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3.emf"/><Relationship Id="rId4" Type="http://schemas.openxmlformats.org/officeDocument/2006/relationships/image" Target="../media/image1.emf"/></Relationships>
</file>

<file path=ppt/slides/_rels/slide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3.emf"/><Relationship Id="rId4" Type="http://schemas.openxmlformats.org/officeDocument/2006/relationships/image" Target="../media/image1.emf"/></Relationships>
</file>

<file path=ppt/slides/_rels/slide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3.emf"/><Relationship Id="rId4" Type="http://schemas.openxmlformats.org/officeDocument/2006/relationships/image" Target="../media/image1.emf"/></Relationships>
</file>

<file path=ppt/slides/_rels/slide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3.emf"/><Relationship Id="rId4" Type="http://schemas.openxmlformats.org/officeDocument/2006/relationships/image" Target="../media/image1.emf"/></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3.emf"/><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3.emf"/><Relationship Id="rId4"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3.emf"/><Relationship Id="rId4" Type="http://schemas.openxmlformats.org/officeDocument/2006/relationships/image" Target="../media/image1.emf"/></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emf"/><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0"/>
            <a:ext cx="12192000" cy="6858000"/>
          </a:xfrm>
          <a:prstGeom prst="rect">
            <a:avLst/>
          </a:prstGeom>
        </p:spPr>
      </p:pic>
      <p:pic>
        <p:nvPicPr>
          <p:cNvPr id="10" name="Imagen 9"/>
          <p:cNvPicPr>
            <a:picLocks noChangeAspect="1"/>
          </p:cNvPicPr>
          <p:nvPr/>
        </p:nvPicPr>
        <p:blipFill>
          <a:blip r:embed="rId3"/>
          <a:stretch>
            <a:fillRect/>
          </a:stretch>
        </p:blipFill>
        <p:spPr>
          <a:xfrm>
            <a:off x="0" y="2348017"/>
            <a:ext cx="12192000" cy="1483959"/>
          </a:xfrm>
          <a:prstGeom prst="rect">
            <a:avLst/>
          </a:prstGeom>
        </p:spPr>
      </p:pic>
      <p:sp>
        <p:nvSpPr>
          <p:cNvPr id="9" name="Título 1">
            <a:extLst>
              <a:ext uri="{FF2B5EF4-FFF2-40B4-BE49-F238E27FC236}">
                <a16:creationId xmlns:a16="http://schemas.microsoft.com/office/drawing/2014/main" id="{C5A86D9F-76ED-814C-B042-A131AFA39E7D}"/>
              </a:ext>
            </a:extLst>
          </p:cNvPr>
          <p:cNvSpPr>
            <a:spLocks noGrp="1"/>
          </p:cNvSpPr>
          <p:nvPr>
            <p:ph type="ctrTitle"/>
          </p:nvPr>
        </p:nvSpPr>
        <p:spPr>
          <a:xfrm>
            <a:off x="101600" y="2533176"/>
            <a:ext cx="11760200" cy="1113640"/>
          </a:xfrm>
        </p:spPr>
        <p:txBody>
          <a:bodyPr>
            <a:noAutofit/>
          </a:bodyPr>
          <a:lstStyle/>
          <a:p>
            <a:r>
              <a:rPr lang="es-MX" sz="4000" b="1" dirty="0">
                <a:solidFill>
                  <a:srgbClr val="0070C0"/>
                </a:solidFill>
                <a:latin typeface="FS Joey"/>
              </a:rPr>
              <a:t>Informe de Actividades</a:t>
            </a:r>
            <a:br>
              <a:rPr lang="es-MX" sz="4000" b="1" dirty="0">
                <a:solidFill>
                  <a:srgbClr val="0070C0"/>
                </a:solidFill>
                <a:latin typeface="FS Joey"/>
              </a:rPr>
            </a:br>
            <a:r>
              <a:rPr lang="es-MX" sz="4000" b="1" dirty="0">
                <a:solidFill>
                  <a:schemeClr val="accent2"/>
                </a:solidFill>
                <a:latin typeface="FS Joey"/>
              </a:rPr>
              <a:t>Enero – Febrero 2021</a:t>
            </a:r>
            <a:endParaRPr lang="es-MX" sz="4000" b="1" dirty="0">
              <a:solidFill>
                <a:schemeClr val="accent2">
                  <a:lumMod val="75000"/>
                </a:schemeClr>
              </a:solidFill>
              <a:latin typeface="FS Joey"/>
            </a:endParaRPr>
          </a:p>
        </p:txBody>
      </p:sp>
      <p:sp>
        <p:nvSpPr>
          <p:cNvPr id="11" name="Subtítulo 2">
            <a:extLst>
              <a:ext uri="{FF2B5EF4-FFF2-40B4-BE49-F238E27FC236}">
                <a16:creationId xmlns:a16="http://schemas.microsoft.com/office/drawing/2014/main" id="{8FFDC03A-59D7-8143-B617-0F6564C3FA52}"/>
              </a:ext>
            </a:extLst>
          </p:cNvPr>
          <p:cNvSpPr>
            <a:spLocks noGrp="1"/>
          </p:cNvSpPr>
          <p:nvPr>
            <p:ph type="subTitle" idx="1"/>
          </p:nvPr>
        </p:nvSpPr>
        <p:spPr>
          <a:xfrm>
            <a:off x="2101516" y="4035070"/>
            <a:ext cx="7752920" cy="1403870"/>
          </a:xfrm>
        </p:spPr>
        <p:txBody>
          <a:bodyPr/>
          <a:lstStyle/>
          <a:p>
            <a:endParaRPr lang="es-MX" b="1" dirty="0">
              <a:solidFill>
                <a:schemeClr val="bg1"/>
              </a:solidFill>
              <a:latin typeface="FS Joey" charset="0"/>
              <a:ea typeface="FS Joey" charset="0"/>
              <a:cs typeface="FS Joey" charset="0"/>
            </a:endParaRPr>
          </a:p>
          <a:p>
            <a:r>
              <a:rPr lang="es-MX" b="1" dirty="0">
                <a:solidFill>
                  <a:schemeClr val="bg1"/>
                </a:solidFill>
                <a:latin typeface="FS Joey" charset="0"/>
                <a:ea typeface="FS Joey" charset="0"/>
                <a:cs typeface="FS Joey" charset="0"/>
              </a:rPr>
              <a:t>16 de Marzo 2021</a:t>
            </a:r>
          </a:p>
        </p:txBody>
      </p:sp>
      <p:pic>
        <p:nvPicPr>
          <p:cNvPr id="2" name="Imagen 1"/>
          <p:cNvPicPr>
            <a:picLocks noChangeAspect="1"/>
          </p:cNvPicPr>
          <p:nvPr/>
        </p:nvPicPr>
        <p:blipFill>
          <a:blip r:embed="rId4"/>
          <a:stretch>
            <a:fillRect/>
          </a:stretch>
        </p:blipFill>
        <p:spPr>
          <a:xfrm>
            <a:off x="5453743" y="5693462"/>
            <a:ext cx="1284514" cy="902016"/>
          </a:xfrm>
          <a:prstGeom prst="rect">
            <a:avLst/>
          </a:prstGeom>
        </p:spPr>
      </p:pic>
    </p:spTree>
    <p:extLst>
      <p:ext uri="{BB962C8B-B14F-4D97-AF65-F5344CB8AC3E}">
        <p14:creationId xmlns:p14="http://schemas.microsoft.com/office/powerpoint/2010/main" val="37598176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3"/>
          <a:stretch>
            <a:fillRect/>
          </a:stretch>
        </p:blipFill>
        <p:spPr>
          <a:xfrm>
            <a:off x="-1" y="6262026"/>
            <a:ext cx="12191999" cy="637169"/>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4"/>
          <a:stretch>
            <a:fillRect/>
          </a:stretch>
        </p:blipFill>
        <p:spPr>
          <a:xfrm>
            <a:off x="11096745" y="6288700"/>
            <a:ext cx="869375" cy="610495"/>
          </a:xfrm>
          <a:prstGeom prst="rect">
            <a:avLst/>
          </a:prstGeom>
        </p:spPr>
      </p:pic>
      <p:pic>
        <p:nvPicPr>
          <p:cNvPr id="9" name="Imagen 8">
            <a:extLst>
              <a:ext uri="{FF2B5EF4-FFF2-40B4-BE49-F238E27FC236}">
                <a16:creationId xmlns:a16="http://schemas.microsoft.com/office/drawing/2014/main" id="{B3286CEE-EF5A-4B41-8358-3BC46D619B5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000" t="11542" r="965"/>
          <a:stretch/>
        </p:blipFill>
        <p:spPr>
          <a:xfrm>
            <a:off x="7255905" y="285807"/>
            <a:ext cx="4814718" cy="597873"/>
          </a:xfrm>
          <a:prstGeom prst="rect">
            <a:avLst/>
          </a:prstGeom>
        </p:spPr>
      </p:pic>
      <p:sp>
        <p:nvSpPr>
          <p:cNvPr id="14" name="Rectángulo 13">
            <a:extLst>
              <a:ext uri="{FF2B5EF4-FFF2-40B4-BE49-F238E27FC236}">
                <a16:creationId xmlns:a16="http://schemas.microsoft.com/office/drawing/2014/main" id="{80EE465F-8A11-0B4B-8264-C22E12533117}"/>
              </a:ext>
            </a:extLst>
          </p:cNvPr>
          <p:cNvSpPr/>
          <p:nvPr/>
        </p:nvSpPr>
        <p:spPr>
          <a:xfrm>
            <a:off x="-19393" y="22950"/>
            <a:ext cx="5689980" cy="830997"/>
          </a:xfrm>
          <a:prstGeom prst="rect">
            <a:avLst/>
          </a:prstGeom>
        </p:spPr>
        <p:txBody>
          <a:bodyPr wrap="square">
            <a:spAutoFit/>
          </a:bodyPr>
          <a:lstStyle/>
          <a:p>
            <a:pPr algn="ctr"/>
            <a:r>
              <a:rPr lang="es-MX" sz="2400" b="1" dirty="0">
                <a:solidFill>
                  <a:srgbClr val="0F3CA1"/>
                </a:solidFill>
                <a:latin typeface="FS Joey"/>
              </a:rPr>
              <a:t>Incentivar la Participación Ciudadana en Actividades de Control</a:t>
            </a:r>
          </a:p>
        </p:txBody>
      </p:sp>
      <p:graphicFrame>
        <p:nvGraphicFramePr>
          <p:cNvPr id="21" name="Marcador de contenido 4">
            <a:extLst>
              <a:ext uri="{FF2B5EF4-FFF2-40B4-BE49-F238E27FC236}">
                <a16:creationId xmlns:a16="http://schemas.microsoft.com/office/drawing/2014/main" id="{325E2FB8-AB96-6D41-A663-71AC6CA8477E}"/>
              </a:ext>
            </a:extLst>
          </p:cNvPr>
          <p:cNvGraphicFramePr>
            <a:graphicFrameLocks/>
          </p:cNvGraphicFramePr>
          <p:nvPr>
            <p:extLst>
              <p:ext uri="{D42A27DB-BD31-4B8C-83A1-F6EECF244321}">
                <p14:modId xmlns:p14="http://schemas.microsoft.com/office/powerpoint/2010/main" val="4056494232"/>
              </p:ext>
            </p:extLst>
          </p:nvPr>
        </p:nvGraphicFramePr>
        <p:xfrm>
          <a:off x="801106" y="1293270"/>
          <a:ext cx="5579815" cy="4441608"/>
        </p:xfrm>
        <a:graphic>
          <a:graphicData uri="http://schemas.openxmlformats.org/drawingml/2006/table">
            <a:tbl>
              <a:tblPr firstRow="1" bandRow="1">
                <a:tableStyleId>{5C22544A-7EE6-4342-B048-85BDC9FD1C3A}</a:tableStyleId>
              </a:tblPr>
              <a:tblGrid>
                <a:gridCol w="1255529">
                  <a:extLst>
                    <a:ext uri="{9D8B030D-6E8A-4147-A177-3AD203B41FA5}">
                      <a16:colId xmlns:a16="http://schemas.microsoft.com/office/drawing/2014/main" val="20000"/>
                    </a:ext>
                  </a:extLst>
                </a:gridCol>
                <a:gridCol w="4324286">
                  <a:extLst>
                    <a:ext uri="{9D8B030D-6E8A-4147-A177-3AD203B41FA5}">
                      <a16:colId xmlns:a16="http://schemas.microsoft.com/office/drawing/2014/main" val="20001"/>
                    </a:ext>
                  </a:extLst>
                </a:gridCol>
              </a:tblGrid>
              <a:tr h="430882">
                <a:tc>
                  <a:txBody>
                    <a:bodyPr/>
                    <a:lstStyle/>
                    <a:p>
                      <a:pPr algn="ctr"/>
                      <a:r>
                        <a:rPr lang="es-MX" sz="1400" dirty="0">
                          <a:latin typeface="FS Joey"/>
                        </a:rPr>
                        <a:t>Programa</a:t>
                      </a:r>
                    </a:p>
                  </a:txBody>
                  <a:tcPr anchor="ctr"/>
                </a:tc>
                <a:tc>
                  <a:txBody>
                    <a:bodyPr/>
                    <a:lstStyle/>
                    <a:p>
                      <a:pPr algn="ctr"/>
                      <a:r>
                        <a:rPr lang="es-MX" sz="1400" b="0" dirty="0">
                          <a:latin typeface="FS Joey"/>
                        </a:rPr>
                        <a:t>Actividades</a:t>
                      </a:r>
                    </a:p>
                  </a:txBody>
                  <a:tcPr anchor="ctr"/>
                </a:tc>
                <a:extLst>
                  <a:ext uri="{0D108BD9-81ED-4DB2-BD59-A6C34878D82A}">
                    <a16:rowId xmlns:a16="http://schemas.microsoft.com/office/drawing/2014/main" val="10000"/>
                  </a:ext>
                </a:extLst>
              </a:tr>
              <a:tr h="1001551">
                <a:tc>
                  <a:txBody>
                    <a:bodyPr/>
                    <a:lstStyle/>
                    <a:p>
                      <a:pPr algn="ctr"/>
                      <a:r>
                        <a:rPr lang="es-MX" sz="1400" b="1" dirty="0">
                          <a:latin typeface="FS Joey"/>
                        </a:rPr>
                        <a:t>Inspección Ciudadana</a:t>
                      </a:r>
                    </a:p>
                  </a:txBody>
                  <a:tcPr anchor="ctr"/>
                </a:tc>
                <a:tc>
                  <a:txBody>
                    <a:bodyPr/>
                    <a:lstStyle/>
                    <a:p>
                      <a:pPr marL="171450" indent="-171450" algn="l">
                        <a:buFont typeface="Arial" panose="020B0604020202020204" pitchFamily="34" charset="0"/>
                        <a:buChar char="•"/>
                      </a:pPr>
                      <a:r>
                        <a:rPr lang="es-MX" sz="1400" b="1" baseline="0" dirty="0">
                          <a:latin typeface="FS Joey"/>
                        </a:rPr>
                        <a:t>4 </a:t>
                      </a:r>
                      <a:r>
                        <a:rPr lang="es-MX" sz="1400" dirty="0">
                          <a:latin typeface="FS Joey"/>
                        </a:rPr>
                        <a:t> Presentaciones en colonias</a:t>
                      </a:r>
                    </a:p>
                    <a:p>
                      <a:pPr marL="171450" indent="-171450" algn="l">
                        <a:buFont typeface="Arial" panose="020B0604020202020204" pitchFamily="34" charset="0"/>
                        <a:buChar char="•"/>
                      </a:pPr>
                      <a:r>
                        <a:rPr lang="es-MX" sz="1400" b="1" baseline="0" dirty="0">
                          <a:latin typeface="FS Joey"/>
                        </a:rPr>
                        <a:t>3 </a:t>
                      </a:r>
                      <a:r>
                        <a:rPr lang="es-MX" sz="1400" dirty="0">
                          <a:latin typeface="FS Joey"/>
                        </a:rPr>
                        <a:t>Nombramiento</a:t>
                      </a:r>
                      <a:r>
                        <a:rPr lang="es-MX" sz="1400" baseline="0" dirty="0">
                          <a:latin typeface="FS Joey"/>
                        </a:rPr>
                        <a:t> de Contralor Social</a:t>
                      </a:r>
                    </a:p>
                    <a:p>
                      <a:pPr marL="171450" indent="-171450" algn="l">
                        <a:buFont typeface="Arial" panose="020B0604020202020204" pitchFamily="34" charset="0"/>
                        <a:buChar char="•"/>
                      </a:pPr>
                      <a:r>
                        <a:rPr lang="es-MX" sz="1400" b="1" baseline="0" dirty="0">
                          <a:latin typeface="FS Joey"/>
                        </a:rPr>
                        <a:t>116 </a:t>
                      </a:r>
                      <a:r>
                        <a:rPr lang="es-MX" sz="1400" baseline="0" dirty="0">
                          <a:latin typeface="FS Joey"/>
                        </a:rPr>
                        <a:t> llamadas de seguimiento</a:t>
                      </a:r>
                    </a:p>
                    <a:p>
                      <a:pPr marL="171450" indent="-171450" algn="l">
                        <a:buFont typeface="Arial" panose="020B0604020202020204" pitchFamily="34" charset="0"/>
                        <a:buChar char="•"/>
                      </a:pPr>
                      <a:r>
                        <a:rPr lang="es-MX" sz="1400" baseline="0" dirty="0">
                          <a:latin typeface="FS Joey"/>
                        </a:rPr>
                        <a:t>Atención  y seguimiento a </a:t>
                      </a:r>
                      <a:r>
                        <a:rPr lang="es-MX" sz="1400" b="1" baseline="0" dirty="0">
                          <a:latin typeface="FS Joey"/>
                        </a:rPr>
                        <a:t>4</a:t>
                      </a:r>
                      <a:r>
                        <a:rPr lang="es-MX" sz="1400" baseline="0" dirty="0">
                          <a:latin typeface="FS Joey"/>
                        </a:rPr>
                        <a:t> reportes ciudadanos</a:t>
                      </a:r>
                      <a:endParaRPr lang="es-MX" sz="1400" dirty="0">
                        <a:latin typeface="FS Joey"/>
                      </a:endParaRPr>
                    </a:p>
                  </a:txBody>
                  <a:tcPr anchor="ctr"/>
                </a:tc>
                <a:extLst>
                  <a:ext uri="{0D108BD9-81ED-4DB2-BD59-A6C34878D82A}">
                    <a16:rowId xmlns:a16="http://schemas.microsoft.com/office/drawing/2014/main" val="10001"/>
                  </a:ext>
                </a:extLst>
              </a:tr>
              <a:tr h="1824919">
                <a:tc>
                  <a:txBody>
                    <a:bodyPr/>
                    <a:lstStyle/>
                    <a:p>
                      <a:pPr algn="ctr"/>
                      <a:r>
                        <a:rPr lang="es-MX" sz="1400" b="1" dirty="0">
                          <a:latin typeface="FS Joey"/>
                        </a:rPr>
                        <a:t>Comités de Contraloría Social en Obra Pública</a:t>
                      </a:r>
                    </a:p>
                  </a:txBody>
                  <a:tcPr anchor="ctr"/>
                </a:tc>
                <a:tc>
                  <a:txBody>
                    <a:bodyPr/>
                    <a:lstStyle/>
                    <a:p>
                      <a:pPr marL="171450" indent="-171450" algn="l">
                        <a:buFont typeface="Arial" panose="020B0604020202020204" pitchFamily="34" charset="0"/>
                        <a:buChar char="•"/>
                      </a:pPr>
                      <a:r>
                        <a:rPr lang="es-MX" sz="1400" b="1" baseline="0" dirty="0">
                          <a:latin typeface="FS Joey"/>
                        </a:rPr>
                        <a:t>29</a:t>
                      </a:r>
                      <a:r>
                        <a:rPr lang="es-MX" sz="1400" baseline="0" dirty="0">
                          <a:latin typeface="FS Joey"/>
                        </a:rPr>
                        <a:t> </a:t>
                      </a:r>
                      <a:r>
                        <a:rPr lang="es-MX" sz="1400" dirty="0">
                          <a:latin typeface="FS Joey"/>
                        </a:rPr>
                        <a:t>Visitas de seguimiento a Comités</a:t>
                      </a:r>
                    </a:p>
                    <a:p>
                      <a:pPr marL="171450" indent="-171450" algn="l">
                        <a:buFont typeface="Arial" panose="020B0604020202020204" pitchFamily="34" charset="0"/>
                        <a:buChar char="•"/>
                      </a:pPr>
                      <a:r>
                        <a:rPr lang="es-MX" sz="1400" dirty="0">
                          <a:latin typeface="FS Joey"/>
                        </a:rPr>
                        <a:t>Conclusión en</a:t>
                      </a:r>
                      <a:r>
                        <a:rPr lang="es-MX" sz="1400" baseline="0" dirty="0">
                          <a:latin typeface="FS Joey"/>
                        </a:rPr>
                        <a:t> </a:t>
                      </a:r>
                      <a:r>
                        <a:rPr lang="es-MX" sz="1400" b="1" baseline="0" dirty="0">
                          <a:latin typeface="FS Joey"/>
                        </a:rPr>
                        <a:t>16</a:t>
                      </a:r>
                      <a:r>
                        <a:rPr lang="es-MX" sz="1400" dirty="0">
                          <a:latin typeface="FS Joey"/>
                        </a:rPr>
                        <a:t> Comités</a:t>
                      </a:r>
                    </a:p>
                    <a:p>
                      <a:pPr marL="171450" indent="-171450" algn="l">
                        <a:buFont typeface="Arial" panose="020B0604020202020204" pitchFamily="34" charset="0"/>
                        <a:buChar char="•"/>
                      </a:pPr>
                      <a:r>
                        <a:rPr lang="es-MX" sz="1400" dirty="0">
                          <a:latin typeface="FS Joey"/>
                        </a:rPr>
                        <a:t>Atención a </a:t>
                      </a:r>
                      <a:r>
                        <a:rPr lang="es-MX" sz="1400" b="1" dirty="0">
                          <a:latin typeface="FS Joey"/>
                        </a:rPr>
                        <a:t>2</a:t>
                      </a:r>
                      <a:r>
                        <a:rPr lang="es-MX" sz="1400" dirty="0">
                          <a:latin typeface="FS Joey"/>
                        </a:rPr>
                        <a:t> reuniones</a:t>
                      </a:r>
                      <a:r>
                        <a:rPr lang="es-MX" sz="1400" baseline="0" dirty="0">
                          <a:latin typeface="FS Joey"/>
                        </a:rPr>
                        <a:t> </a:t>
                      </a:r>
                    </a:p>
                    <a:p>
                      <a:pPr marL="171450" indent="-171450" algn="l">
                        <a:buFont typeface="Arial" panose="020B0604020202020204" pitchFamily="34" charset="0"/>
                        <a:buChar char="•"/>
                      </a:pPr>
                      <a:r>
                        <a:rPr lang="es-MX" sz="1400" baseline="0" dirty="0">
                          <a:latin typeface="FS Joey"/>
                        </a:rPr>
                        <a:t>Atención a </a:t>
                      </a:r>
                      <a:r>
                        <a:rPr lang="es-MX" sz="1400" b="1" baseline="0" dirty="0">
                          <a:latin typeface="FS Joey"/>
                        </a:rPr>
                        <a:t>2</a:t>
                      </a:r>
                      <a:r>
                        <a:rPr lang="es-MX" sz="1400" baseline="0" dirty="0">
                          <a:latin typeface="FS Joey"/>
                        </a:rPr>
                        <a:t> reportes </a:t>
                      </a:r>
                      <a:endParaRPr lang="es-MX" sz="1400" dirty="0">
                        <a:latin typeface="FS Joey"/>
                      </a:endParaRPr>
                    </a:p>
                    <a:p>
                      <a:pPr marL="171450" indent="-171450" algn="l">
                        <a:buFont typeface="Arial" panose="020B0604020202020204" pitchFamily="34" charset="0"/>
                        <a:buChar char="•"/>
                      </a:pPr>
                      <a:r>
                        <a:rPr lang="es-MX" sz="1400" b="1" baseline="0" dirty="0">
                          <a:latin typeface="FS Joey"/>
                        </a:rPr>
                        <a:t>4 </a:t>
                      </a:r>
                      <a:r>
                        <a:rPr lang="es-MX" sz="1400" dirty="0">
                          <a:latin typeface="FS Joey"/>
                        </a:rPr>
                        <a:t>Constitución</a:t>
                      </a:r>
                      <a:r>
                        <a:rPr lang="es-MX" sz="1400" baseline="0" dirty="0">
                          <a:latin typeface="FS Joey"/>
                        </a:rPr>
                        <a:t> de Comité</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400" b="1" baseline="0" dirty="0">
                          <a:latin typeface="FS Joey"/>
                        </a:rPr>
                        <a:t>20</a:t>
                      </a:r>
                      <a:r>
                        <a:rPr lang="es-MX" sz="1400" baseline="0" dirty="0">
                          <a:latin typeface="FS Joey"/>
                        </a:rPr>
                        <a:t> Ciudadanos vinculados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400" b="1" baseline="0" dirty="0">
                          <a:latin typeface="FS Joey"/>
                        </a:rPr>
                        <a:t>4</a:t>
                      </a:r>
                      <a:r>
                        <a:rPr lang="es-MX" sz="1400" baseline="0" dirty="0">
                          <a:latin typeface="FS Joey"/>
                        </a:rPr>
                        <a:t> Visitas de vinculación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400" kern="1200" baseline="0" dirty="0">
                          <a:solidFill>
                            <a:schemeClr val="dk1"/>
                          </a:solidFill>
                          <a:latin typeface="FS Joey"/>
                          <a:ea typeface="+mn-ea"/>
                          <a:cs typeface="+mn-cs"/>
                        </a:rPr>
                        <a:t>vigila un monto aproximado de </a:t>
                      </a:r>
                      <a:r>
                        <a:rPr lang="es-MX" sz="1100" b="1" kern="1200" dirty="0">
                          <a:solidFill>
                            <a:schemeClr val="dk1"/>
                          </a:solidFill>
                          <a:effectLst/>
                          <a:latin typeface="+mn-lt"/>
                          <a:ea typeface="+mn-ea"/>
                          <a:cs typeface="+mn-cs"/>
                        </a:rPr>
                        <a:t>$101´110,542 </a:t>
                      </a:r>
                      <a:endParaRPr lang="es-MX" sz="1400" b="1" dirty="0">
                        <a:latin typeface="FS Joey"/>
                      </a:endParaRPr>
                    </a:p>
                  </a:txBody>
                  <a:tcPr anchor="ctr"/>
                </a:tc>
                <a:extLst>
                  <a:ext uri="{0D108BD9-81ED-4DB2-BD59-A6C34878D82A}">
                    <a16:rowId xmlns:a16="http://schemas.microsoft.com/office/drawing/2014/main" val="10002"/>
                  </a:ext>
                </a:extLst>
              </a:tr>
              <a:tr h="1184256">
                <a:tc>
                  <a:txBody>
                    <a:bodyPr/>
                    <a:lstStyle/>
                    <a:p>
                      <a:pPr algn="ctr"/>
                      <a:r>
                        <a:rPr lang="es-MX" sz="1400" b="1" dirty="0">
                          <a:latin typeface="FS Joey"/>
                        </a:rPr>
                        <a:t>Contralor Ciudadano</a:t>
                      </a:r>
                    </a:p>
                  </a:txBody>
                  <a:tcPr anchor="ctr"/>
                </a:tc>
                <a:tc>
                  <a:txBody>
                    <a:bodyPr/>
                    <a:lstStyle/>
                    <a:p>
                      <a:pPr marL="171450" indent="-171450" algn="l">
                        <a:buFont typeface="Arial" panose="020B0604020202020204" pitchFamily="34" charset="0"/>
                        <a:buChar char="•"/>
                      </a:pPr>
                      <a:r>
                        <a:rPr lang="es-MX" sz="1400" baseline="0" dirty="0">
                          <a:latin typeface="FS Joey"/>
                        </a:rPr>
                        <a:t>Seguimiento a observaciones de </a:t>
                      </a:r>
                      <a:r>
                        <a:rPr lang="es-MX" sz="1400" b="1" dirty="0">
                          <a:latin typeface="FS Joey"/>
                        </a:rPr>
                        <a:t>2</a:t>
                      </a:r>
                      <a:r>
                        <a:rPr lang="es-MX" sz="1400" dirty="0">
                          <a:latin typeface="FS Joey"/>
                        </a:rPr>
                        <a:t> trámites</a:t>
                      </a:r>
                    </a:p>
                    <a:p>
                      <a:pPr marL="171450" indent="-171450" algn="l">
                        <a:buFont typeface="Arial" panose="020B0604020202020204" pitchFamily="34" charset="0"/>
                        <a:buChar char="•"/>
                      </a:pPr>
                      <a:r>
                        <a:rPr lang="es-MX" sz="1400" dirty="0">
                          <a:latin typeface="FS Joey"/>
                        </a:rPr>
                        <a:t>Inicio de revisión</a:t>
                      </a:r>
                      <a:r>
                        <a:rPr lang="es-MX" sz="1400" baseline="0" dirty="0">
                          <a:latin typeface="FS Joey"/>
                        </a:rPr>
                        <a:t> de </a:t>
                      </a:r>
                      <a:r>
                        <a:rPr lang="es-MX" sz="1400" b="1" baseline="0" dirty="0">
                          <a:latin typeface="FS Joey"/>
                        </a:rPr>
                        <a:t>2</a:t>
                      </a:r>
                      <a:r>
                        <a:rPr lang="es-MX" sz="1400" baseline="0" dirty="0">
                          <a:latin typeface="FS Joey"/>
                        </a:rPr>
                        <a:t> Programas Sociales y </a:t>
                      </a:r>
                      <a:r>
                        <a:rPr lang="es-MX" sz="1400" b="1" baseline="0" dirty="0">
                          <a:latin typeface="FS Joey"/>
                        </a:rPr>
                        <a:t>2</a:t>
                      </a:r>
                      <a:r>
                        <a:rPr lang="es-MX" sz="1400" baseline="0" dirty="0">
                          <a:latin typeface="FS Joey"/>
                        </a:rPr>
                        <a:t> trámites</a:t>
                      </a:r>
                      <a:endParaRPr lang="es-MX" sz="1400" dirty="0">
                        <a:latin typeface="FS Joey"/>
                      </a:endParaRPr>
                    </a:p>
                    <a:p>
                      <a:pPr marL="171450" indent="-171450" algn="l">
                        <a:buFont typeface="Arial" panose="020B0604020202020204" pitchFamily="34" charset="0"/>
                        <a:buChar char="•"/>
                      </a:pPr>
                      <a:r>
                        <a:rPr lang="es-MX" sz="1400" dirty="0">
                          <a:latin typeface="FS Joey"/>
                        </a:rPr>
                        <a:t>Vinculación</a:t>
                      </a:r>
                      <a:r>
                        <a:rPr lang="es-MX" sz="1400" baseline="0" dirty="0">
                          <a:latin typeface="FS Joey"/>
                        </a:rPr>
                        <a:t> de </a:t>
                      </a:r>
                      <a:r>
                        <a:rPr lang="es-MX" sz="1400" b="1" baseline="0" dirty="0">
                          <a:latin typeface="FS Joey"/>
                        </a:rPr>
                        <a:t>28</a:t>
                      </a:r>
                      <a:r>
                        <a:rPr lang="es-MX" sz="1400" baseline="0" dirty="0">
                          <a:latin typeface="FS Joey"/>
                        </a:rPr>
                        <a:t> jóvenes</a:t>
                      </a:r>
                      <a:endParaRPr lang="es-MX" sz="1400" dirty="0">
                        <a:latin typeface="FS Joey"/>
                      </a:endParaRPr>
                    </a:p>
                    <a:p>
                      <a:pPr marL="171450" indent="-171450" algn="l">
                        <a:buFont typeface="Arial" panose="020B0604020202020204" pitchFamily="34" charset="0"/>
                        <a:buChar char="•"/>
                      </a:pPr>
                      <a:r>
                        <a:rPr lang="es-MX" sz="1400" b="1" dirty="0">
                          <a:latin typeface="FS Joey"/>
                        </a:rPr>
                        <a:t>1</a:t>
                      </a:r>
                      <a:r>
                        <a:rPr lang="es-MX" sz="1400" dirty="0">
                          <a:latin typeface="FS Joey"/>
                        </a:rPr>
                        <a:t> sesión</a:t>
                      </a:r>
                      <a:r>
                        <a:rPr lang="es-MX" sz="1400" baseline="0" dirty="0">
                          <a:latin typeface="FS Joey"/>
                        </a:rPr>
                        <a:t> </a:t>
                      </a:r>
                      <a:r>
                        <a:rPr lang="es-MX" sz="1400" dirty="0">
                          <a:latin typeface="FS Joey"/>
                        </a:rPr>
                        <a:t>de capacitación</a:t>
                      </a:r>
                    </a:p>
                    <a:p>
                      <a:pPr marL="171450" indent="-171450" algn="l">
                        <a:buFont typeface="Arial" panose="020B0604020202020204" pitchFamily="34" charset="0"/>
                        <a:buChar char="•"/>
                      </a:pPr>
                      <a:r>
                        <a:rPr lang="es-MX" sz="1400" b="1" dirty="0">
                          <a:latin typeface="FS Joey"/>
                        </a:rPr>
                        <a:t>4</a:t>
                      </a:r>
                      <a:r>
                        <a:rPr lang="es-MX" sz="1400" dirty="0">
                          <a:latin typeface="FS Joey"/>
                        </a:rPr>
                        <a:t> Mesas de trabajo</a:t>
                      </a:r>
                    </a:p>
                  </a:txBody>
                  <a:tcPr anchor="ctr"/>
                </a:tc>
                <a:extLst>
                  <a:ext uri="{0D108BD9-81ED-4DB2-BD59-A6C34878D82A}">
                    <a16:rowId xmlns:a16="http://schemas.microsoft.com/office/drawing/2014/main" val="10003"/>
                  </a:ext>
                </a:extLst>
              </a:tr>
            </a:tbl>
          </a:graphicData>
        </a:graphic>
      </p:graphicFrame>
      <p:pic>
        <p:nvPicPr>
          <p:cNvPr id="23" name="Imagen 22">
            <a:extLst>
              <a:ext uri="{FF2B5EF4-FFF2-40B4-BE49-F238E27FC236}">
                <a16:creationId xmlns:a16="http://schemas.microsoft.com/office/drawing/2014/main" id="{05CF60A9-8122-0C48-9059-D0B1264820B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7615006" y="1402007"/>
            <a:ext cx="3481739" cy="4462080"/>
          </a:xfrm>
          <a:prstGeom prst="rect">
            <a:avLst/>
          </a:prstGeom>
        </p:spPr>
      </p:pic>
    </p:spTree>
    <p:extLst>
      <p:ext uri="{BB962C8B-B14F-4D97-AF65-F5344CB8AC3E}">
        <p14:creationId xmlns:p14="http://schemas.microsoft.com/office/powerpoint/2010/main" val="3583939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10851" y="19449"/>
            <a:ext cx="12202849" cy="8526179"/>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pic>
        <p:nvPicPr>
          <p:cNvPr id="9" name="Imagen 8">
            <a:extLst>
              <a:ext uri="{FF2B5EF4-FFF2-40B4-BE49-F238E27FC236}">
                <a16:creationId xmlns:a16="http://schemas.microsoft.com/office/drawing/2014/main" id="{B3286CEE-EF5A-4B41-8358-3BC46D619B58}"/>
              </a:ext>
            </a:extLst>
          </p:cNvPr>
          <p:cNvPicPr>
            <a:picLocks noChangeAspect="1"/>
          </p:cNvPicPr>
          <p:nvPr/>
        </p:nvPicPr>
        <p:blipFill rotWithShape="1">
          <a:blip r:embed="rId6">
            <a:extLst>
              <a:ext uri="{28A0092B-C50C-407E-A947-70E740481C1C}">
                <a14:useLocalDpi xmlns:a14="http://schemas.microsoft.com/office/drawing/2010/main" val="0"/>
              </a:ext>
            </a:extLst>
          </a:blip>
          <a:srcRect l="50000" t="11542" r="965"/>
          <a:stretch/>
        </p:blipFill>
        <p:spPr>
          <a:xfrm>
            <a:off x="6387341" y="82883"/>
            <a:ext cx="5578779" cy="830997"/>
          </a:xfrm>
          <a:prstGeom prst="rect">
            <a:avLst/>
          </a:prstGeom>
        </p:spPr>
      </p:pic>
      <p:sp>
        <p:nvSpPr>
          <p:cNvPr id="14" name="Rectángulo 13">
            <a:extLst>
              <a:ext uri="{FF2B5EF4-FFF2-40B4-BE49-F238E27FC236}">
                <a16:creationId xmlns:a16="http://schemas.microsoft.com/office/drawing/2014/main" id="{80EE465F-8A11-0B4B-8264-C22E12533117}"/>
              </a:ext>
            </a:extLst>
          </p:cNvPr>
          <p:cNvSpPr/>
          <p:nvPr/>
        </p:nvSpPr>
        <p:spPr>
          <a:xfrm>
            <a:off x="-150250" y="61131"/>
            <a:ext cx="6537591" cy="1077218"/>
          </a:xfrm>
          <a:prstGeom prst="rect">
            <a:avLst/>
          </a:prstGeom>
        </p:spPr>
        <p:txBody>
          <a:bodyPr wrap="square">
            <a:spAutoFit/>
          </a:bodyPr>
          <a:lstStyle/>
          <a:p>
            <a:pPr algn="ctr"/>
            <a:r>
              <a:rPr lang="es-MX" sz="3200" b="1">
                <a:solidFill>
                  <a:srgbClr val="0F3CA1"/>
                </a:solidFill>
                <a:latin typeface="FS Joey"/>
              </a:rPr>
              <a:t>Consejo Ciudadano de Contraloría Social</a:t>
            </a:r>
          </a:p>
        </p:txBody>
      </p:sp>
      <p:sp>
        <p:nvSpPr>
          <p:cNvPr id="15" name="Rectángulo 14">
            <a:extLst>
              <a:ext uri="{FF2B5EF4-FFF2-40B4-BE49-F238E27FC236}">
                <a16:creationId xmlns:a16="http://schemas.microsoft.com/office/drawing/2014/main" id="{C6719937-C3F4-0547-97F2-9D89A1816234}"/>
              </a:ext>
            </a:extLst>
          </p:cNvPr>
          <p:cNvSpPr/>
          <p:nvPr/>
        </p:nvSpPr>
        <p:spPr>
          <a:xfrm>
            <a:off x="312334" y="1282422"/>
            <a:ext cx="5213822" cy="2185214"/>
          </a:xfrm>
          <a:prstGeom prst="rect">
            <a:avLst/>
          </a:prstGeom>
        </p:spPr>
        <p:txBody>
          <a:bodyPr wrap="square">
            <a:spAutoFit/>
          </a:bodyPr>
          <a:lstStyle/>
          <a:p>
            <a:pPr algn="just" fontAlgn="t"/>
            <a:r>
              <a:rPr lang="es-MX" dirty="0">
                <a:latin typeface="FS Joey"/>
              </a:rPr>
              <a:t>Se apoyó en la celebración de </a:t>
            </a:r>
            <a:r>
              <a:rPr lang="es-MX" b="1" dirty="0">
                <a:latin typeface="FS Joey"/>
              </a:rPr>
              <a:t>2</a:t>
            </a:r>
            <a:r>
              <a:rPr lang="es-MX" dirty="0">
                <a:latin typeface="FS Joey"/>
              </a:rPr>
              <a:t> sesiones del Consejo, en donde en una de ellas se aprobó el Informe Trimestral de Actividades del periodo Octubre- Diciembre 2020; y en la segunda, se aprobó la incorporación del Lic. Armando Barajas Prieto como Consejero propietario.  </a:t>
            </a:r>
          </a:p>
          <a:p>
            <a:pPr algn="just" fontAlgn="t"/>
            <a:endParaRPr lang="es-MX" sz="2800" dirty="0">
              <a:latin typeface="FS Joey"/>
            </a:endParaRPr>
          </a:p>
        </p:txBody>
      </p:sp>
      <p:pic>
        <p:nvPicPr>
          <p:cNvPr id="12" name="Imagen 11">
            <a:extLst>
              <a:ext uri="{FF2B5EF4-FFF2-40B4-BE49-F238E27FC236}">
                <a16:creationId xmlns:a16="http://schemas.microsoft.com/office/drawing/2014/main" id="{E97FAA7A-291F-8B41-88D8-283E05186812}"/>
              </a:ext>
            </a:extLst>
          </p:cNvPr>
          <p:cNvPicPr/>
          <p:nvPr/>
        </p:nvPicPr>
        <p:blipFill rotWithShape="1">
          <a:blip r:embed="rId7" cstate="print">
            <a:extLst>
              <a:ext uri="{28A0092B-C50C-407E-A947-70E740481C1C}">
                <a14:useLocalDpi xmlns:a14="http://schemas.microsoft.com/office/drawing/2010/main" val="0"/>
              </a:ext>
            </a:extLst>
          </a:blip>
          <a:srcRect l="11378" t="9569" r="12351" b="7175"/>
          <a:stretch/>
        </p:blipFill>
        <p:spPr>
          <a:xfrm>
            <a:off x="347868" y="3114033"/>
            <a:ext cx="5178288" cy="2845277"/>
          </a:xfrm>
          <a:prstGeom prst="rect">
            <a:avLst/>
          </a:prstGeom>
        </p:spPr>
      </p:pic>
      <p:sp>
        <p:nvSpPr>
          <p:cNvPr id="4" name="Rectángulo 3">
            <a:extLst>
              <a:ext uri="{FF2B5EF4-FFF2-40B4-BE49-F238E27FC236}">
                <a16:creationId xmlns:a16="http://schemas.microsoft.com/office/drawing/2014/main" id="{19D2AD84-96D1-9B41-A795-A86B3E088BA2}"/>
              </a:ext>
            </a:extLst>
          </p:cNvPr>
          <p:cNvSpPr/>
          <p:nvPr/>
        </p:nvSpPr>
        <p:spPr>
          <a:xfrm>
            <a:off x="6746612" y="1282696"/>
            <a:ext cx="4860235" cy="1200329"/>
          </a:xfrm>
          <a:prstGeom prst="rect">
            <a:avLst/>
          </a:prstGeom>
        </p:spPr>
        <p:txBody>
          <a:bodyPr wrap="square">
            <a:spAutoFit/>
          </a:bodyPr>
          <a:lstStyle/>
          <a:p>
            <a:pPr algn="just">
              <a:spcAft>
                <a:spcPts val="0"/>
              </a:spcAft>
            </a:pPr>
            <a:r>
              <a:rPr lang="es-MX" dirty="0">
                <a:latin typeface="FS Joey"/>
              </a:rPr>
              <a:t>Paralelamente, se atendieron </a:t>
            </a:r>
            <a:r>
              <a:rPr lang="es-MX" b="1" dirty="0">
                <a:latin typeface="FS Joey"/>
              </a:rPr>
              <a:t>7</a:t>
            </a:r>
            <a:r>
              <a:rPr lang="es-MX" dirty="0">
                <a:latin typeface="FS Joey"/>
              </a:rPr>
              <a:t> sesiones de las Comisiones y </a:t>
            </a:r>
            <a:r>
              <a:rPr lang="es-MX" b="1" dirty="0">
                <a:latin typeface="FS Joey"/>
              </a:rPr>
              <a:t>3</a:t>
            </a:r>
            <a:r>
              <a:rPr lang="es-MX" dirty="0">
                <a:latin typeface="FS Joey"/>
              </a:rPr>
              <a:t> mesas de trabajo, dando atención al </a:t>
            </a:r>
            <a:r>
              <a:rPr lang="es-MX" b="1" dirty="0">
                <a:latin typeface="FS Joey"/>
              </a:rPr>
              <a:t>100%</a:t>
            </a:r>
            <a:r>
              <a:rPr lang="es-MX" dirty="0">
                <a:latin typeface="FS Joey"/>
              </a:rPr>
              <a:t> de los acuerdos generados por cada una de ellas.  </a:t>
            </a:r>
          </a:p>
        </p:txBody>
      </p:sp>
      <p:graphicFrame>
        <p:nvGraphicFramePr>
          <p:cNvPr id="16" name="Tabla 15">
            <a:extLst>
              <a:ext uri="{FF2B5EF4-FFF2-40B4-BE49-F238E27FC236}">
                <a16:creationId xmlns:a16="http://schemas.microsoft.com/office/drawing/2014/main" id="{B9E7063C-0A54-2048-85B9-C8B94EEE0746}"/>
              </a:ext>
            </a:extLst>
          </p:cNvPr>
          <p:cNvGraphicFramePr>
            <a:graphicFrameLocks noGrp="1"/>
          </p:cNvGraphicFramePr>
          <p:nvPr>
            <p:extLst>
              <p:ext uri="{D42A27DB-BD31-4B8C-83A1-F6EECF244321}">
                <p14:modId xmlns:p14="http://schemas.microsoft.com/office/powerpoint/2010/main" val="1453792556"/>
              </p:ext>
            </p:extLst>
          </p:nvPr>
        </p:nvGraphicFramePr>
        <p:xfrm>
          <a:off x="7342328" y="2670263"/>
          <a:ext cx="4179979" cy="3126660"/>
        </p:xfrm>
        <a:graphic>
          <a:graphicData uri="http://schemas.openxmlformats.org/drawingml/2006/table">
            <a:tbl>
              <a:tblPr firstRow="1" firstCol="1" bandRow="1">
                <a:tableStyleId>{5C22544A-7EE6-4342-B048-85BDC9FD1C3A}</a:tableStyleId>
              </a:tblPr>
              <a:tblGrid>
                <a:gridCol w="2636387">
                  <a:extLst>
                    <a:ext uri="{9D8B030D-6E8A-4147-A177-3AD203B41FA5}">
                      <a16:colId xmlns:a16="http://schemas.microsoft.com/office/drawing/2014/main" val="20000"/>
                    </a:ext>
                  </a:extLst>
                </a:gridCol>
                <a:gridCol w="1543592">
                  <a:extLst>
                    <a:ext uri="{9D8B030D-6E8A-4147-A177-3AD203B41FA5}">
                      <a16:colId xmlns:a16="http://schemas.microsoft.com/office/drawing/2014/main" val="20001"/>
                    </a:ext>
                  </a:extLst>
                </a:gridCol>
              </a:tblGrid>
              <a:tr h="312666">
                <a:tc>
                  <a:txBody>
                    <a:bodyPr/>
                    <a:lstStyle/>
                    <a:p>
                      <a:pPr algn="ctr">
                        <a:spcBef>
                          <a:spcPts val="15"/>
                        </a:spcBef>
                        <a:spcAft>
                          <a:spcPts val="0"/>
                        </a:spcAft>
                      </a:pPr>
                      <a:r>
                        <a:rPr lang="es-MX" sz="1600" dirty="0">
                          <a:effectLst/>
                        </a:rPr>
                        <a:t>Comisión</a:t>
                      </a:r>
                      <a:endParaRPr lang="es-MX"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15"/>
                        </a:spcBef>
                        <a:spcAft>
                          <a:spcPts val="0"/>
                        </a:spcAft>
                      </a:pPr>
                      <a:r>
                        <a:rPr lang="es-MX" sz="1600">
                          <a:effectLst/>
                        </a:rPr>
                        <a:t>Sesiones</a:t>
                      </a:r>
                      <a:endParaRPr lang="es-MX"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625332">
                <a:tc>
                  <a:txBody>
                    <a:bodyPr/>
                    <a:lstStyle/>
                    <a:p>
                      <a:pPr algn="ctr">
                        <a:spcAft>
                          <a:spcPts val="0"/>
                        </a:spcAft>
                      </a:pPr>
                      <a:r>
                        <a:rPr lang="es-MX" sz="1600" dirty="0">
                          <a:effectLst/>
                        </a:rPr>
                        <a:t>Adquisiciones Gubernamentales</a:t>
                      </a:r>
                      <a:endParaRPr lang="es-MX"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ES" sz="1600" b="1" dirty="0">
                          <a:effectLst/>
                        </a:rPr>
                        <a:t>1</a:t>
                      </a:r>
                      <a:endParaRPr lang="es-MX"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312666">
                <a:tc>
                  <a:txBody>
                    <a:bodyPr/>
                    <a:lstStyle/>
                    <a:p>
                      <a:pPr algn="ctr">
                        <a:spcAft>
                          <a:spcPts val="0"/>
                        </a:spcAft>
                      </a:pPr>
                      <a:r>
                        <a:rPr lang="es-MX" sz="1600">
                          <a:effectLst/>
                        </a:rPr>
                        <a:t>Mejora de Procesos</a:t>
                      </a:r>
                      <a:endParaRPr lang="es-MX"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ES" sz="1600" b="1" dirty="0">
                          <a:effectLst/>
                        </a:rPr>
                        <a:t>2</a:t>
                      </a:r>
                      <a:endParaRPr lang="es-MX"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312666">
                <a:tc>
                  <a:txBody>
                    <a:bodyPr/>
                    <a:lstStyle/>
                    <a:p>
                      <a:pPr algn="ctr">
                        <a:spcAft>
                          <a:spcPts val="0"/>
                        </a:spcAft>
                      </a:pPr>
                      <a:r>
                        <a:rPr lang="es-MX" sz="1600">
                          <a:effectLst/>
                        </a:rPr>
                        <a:t>Programas Sociales</a:t>
                      </a:r>
                      <a:endParaRPr lang="es-MX"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ES" sz="1600" b="1" dirty="0">
                          <a:effectLst/>
                        </a:rPr>
                        <a:t>2</a:t>
                      </a:r>
                      <a:endParaRPr lang="es-MX"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625332">
                <a:tc>
                  <a:txBody>
                    <a:bodyPr/>
                    <a:lstStyle/>
                    <a:p>
                      <a:pPr algn="ctr">
                        <a:spcAft>
                          <a:spcPts val="0"/>
                        </a:spcAft>
                      </a:pPr>
                      <a:r>
                        <a:rPr lang="es-MX" sz="1600">
                          <a:effectLst/>
                        </a:rPr>
                        <a:t>Vinculación y Promoción de Valores</a:t>
                      </a:r>
                      <a:endParaRPr lang="es-MX"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ES" sz="1600" b="1" dirty="0">
                          <a:effectLst/>
                        </a:rPr>
                        <a:t>1</a:t>
                      </a:r>
                      <a:endParaRPr lang="es-MX"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625332">
                <a:tc>
                  <a:txBody>
                    <a:bodyPr/>
                    <a:lstStyle/>
                    <a:p>
                      <a:pPr algn="ctr">
                        <a:spcAft>
                          <a:spcPts val="0"/>
                        </a:spcAft>
                      </a:pPr>
                      <a:r>
                        <a:rPr lang="es-MX" sz="1600">
                          <a:effectLst/>
                        </a:rPr>
                        <a:t>Comité de Normatividad</a:t>
                      </a:r>
                      <a:endParaRPr lang="es-MX"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ES" sz="1600" b="1" dirty="0">
                          <a:effectLst/>
                        </a:rPr>
                        <a:t>1</a:t>
                      </a:r>
                      <a:endParaRPr lang="es-MX"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312666">
                <a:tc>
                  <a:txBody>
                    <a:bodyPr/>
                    <a:lstStyle/>
                    <a:p>
                      <a:pPr algn="ctr">
                        <a:spcAft>
                          <a:spcPts val="0"/>
                        </a:spcAft>
                      </a:pPr>
                      <a:r>
                        <a:rPr lang="es-MX" sz="1600">
                          <a:effectLst/>
                        </a:rPr>
                        <a:t>Mesas de trabajo </a:t>
                      </a:r>
                      <a:endParaRPr lang="es-MX"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Aft>
                          <a:spcPts val="0"/>
                        </a:spcAft>
                      </a:pPr>
                      <a:r>
                        <a:rPr lang="es-ES" sz="1600" b="1" dirty="0">
                          <a:effectLst/>
                        </a:rPr>
                        <a:t>3</a:t>
                      </a:r>
                      <a:endParaRPr lang="es-MX"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924706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10851" y="1"/>
            <a:ext cx="12202849" cy="7563922"/>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pic>
        <p:nvPicPr>
          <p:cNvPr id="5" name="Imagen 4">
            <a:extLst>
              <a:ext uri="{FF2B5EF4-FFF2-40B4-BE49-F238E27FC236}">
                <a16:creationId xmlns:a16="http://schemas.microsoft.com/office/drawing/2014/main" id="{C74F8A63-424F-A049-9883-D5D6FDCFCF6B}"/>
              </a:ext>
            </a:extLst>
          </p:cNvPr>
          <p:cNvPicPr>
            <a:picLocks noChangeAspect="1"/>
          </p:cNvPicPr>
          <p:nvPr/>
        </p:nvPicPr>
        <p:blipFill rotWithShape="1">
          <a:blip r:embed="rId6">
            <a:extLst>
              <a:ext uri="{28A0092B-C50C-407E-A947-70E740481C1C}">
                <a14:useLocalDpi xmlns:a14="http://schemas.microsoft.com/office/drawing/2010/main" val="0"/>
              </a:ext>
            </a:extLst>
          </a:blip>
          <a:srcRect l="673" t="6782" r="49616"/>
          <a:stretch/>
        </p:blipFill>
        <p:spPr>
          <a:xfrm>
            <a:off x="6776559" y="68283"/>
            <a:ext cx="5149684" cy="1032923"/>
          </a:xfrm>
          <a:prstGeom prst="rect">
            <a:avLst/>
          </a:prstGeom>
        </p:spPr>
      </p:pic>
      <p:sp>
        <p:nvSpPr>
          <p:cNvPr id="14" name="Rectángulo 13">
            <a:extLst>
              <a:ext uri="{FF2B5EF4-FFF2-40B4-BE49-F238E27FC236}">
                <a16:creationId xmlns:a16="http://schemas.microsoft.com/office/drawing/2014/main" id="{025E2AB1-A41C-8744-A971-719D8C3C58F6}"/>
              </a:ext>
            </a:extLst>
          </p:cNvPr>
          <p:cNvSpPr/>
          <p:nvPr/>
        </p:nvSpPr>
        <p:spPr>
          <a:xfrm>
            <a:off x="350009" y="1786293"/>
            <a:ext cx="8714477" cy="894604"/>
          </a:xfrm>
          <a:prstGeom prst="rect">
            <a:avLst/>
          </a:prstGeom>
        </p:spPr>
        <p:txBody>
          <a:bodyPr wrap="square">
            <a:spAutoFit/>
          </a:bodyPr>
          <a:lstStyle/>
          <a:p>
            <a:pPr algn="just" fontAlgn="t">
              <a:lnSpc>
                <a:spcPct val="90000"/>
              </a:lnSpc>
              <a:spcBef>
                <a:spcPts val="1000"/>
              </a:spcBef>
            </a:pPr>
            <a:r>
              <a:rPr lang="es-MX" sz="2400" b="1" dirty="0">
                <a:solidFill>
                  <a:srgbClr val="2C2CAE"/>
                </a:solidFill>
                <a:latin typeface="FS Joey"/>
              </a:rPr>
              <a:t>Acción: Inicio de 3 evaluaciones del desempeño a programas</a:t>
            </a:r>
          </a:p>
          <a:p>
            <a:pPr algn="just" fontAlgn="t">
              <a:lnSpc>
                <a:spcPct val="90000"/>
              </a:lnSpc>
              <a:spcBef>
                <a:spcPts val="1000"/>
              </a:spcBef>
            </a:pPr>
            <a:r>
              <a:rPr lang="es-MX" sz="2400" b="1" dirty="0">
                <a:solidFill>
                  <a:srgbClr val="2C2CAE"/>
                </a:solidFill>
                <a:latin typeface="FS Joey"/>
              </a:rPr>
              <a:t>presupuestarios</a:t>
            </a:r>
          </a:p>
        </p:txBody>
      </p:sp>
      <p:sp>
        <p:nvSpPr>
          <p:cNvPr id="19" name="Rectángulo 18">
            <a:extLst>
              <a:ext uri="{FF2B5EF4-FFF2-40B4-BE49-F238E27FC236}">
                <a16:creationId xmlns:a16="http://schemas.microsoft.com/office/drawing/2014/main" id="{D9531C68-61A5-AB4E-9995-38091EFACA3B}"/>
              </a:ext>
            </a:extLst>
          </p:cNvPr>
          <p:cNvSpPr/>
          <p:nvPr/>
        </p:nvSpPr>
        <p:spPr>
          <a:xfrm>
            <a:off x="-314578" y="399487"/>
            <a:ext cx="6825382" cy="584775"/>
          </a:xfrm>
          <a:prstGeom prst="rect">
            <a:avLst/>
          </a:prstGeom>
        </p:spPr>
        <p:txBody>
          <a:bodyPr wrap="square">
            <a:spAutoFit/>
          </a:bodyPr>
          <a:lstStyle/>
          <a:p>
            <a:pPr algn="ctr"/>
            <a:r>
              <a:rPr lang="es-MX" sz="3200" b="1" dirty="0">
                <a:solidFill>
                  <a:schemeClr val="accent1">
                    <a:lumMod val="50000"/>
                  </a:schemeClr>
                </a:solidFill>
                <a:latin typeface="FS Joey"/>
              </a:rPr>
              <a:t>Evaluación del Desempeño</a:t>
            </a:r>
          </a:p>
        </p:txBody>
      </p:sp>
      <p:graphicFrame>
        <p:nvGraphicFramePr>
          <p:cNvPr id="6" name="Tabla 5">
            <a:extLst>
              <a:ext uri="{FF2B5EF4-FFF2-40B4-BE49-F238E27FC236}">
                <a16:creationId xmlns:a16="http://schemas.microsoft.com/office/drawing/2014/main" id="{5ED02752-CF0A-704D-8F2C-5D84AC738360}"/>
              </a:ext>
            </a:extLst>
          </p:cNvPr>
          <p:cNvGraphicFramePr>
            <a:graphicFrameLocks noGrp="1"/>
          </p:cNvGraphicFramePr>
          <p:nvPr>
            <p:extLst>
              <p:ext uri="{D42A27DB-BD31-4B8C-83A1-F6EECF244321}">
                <p14:modId xmlns:p14="http://schemas.microsoft.com/office/powerpoint/2010/main" val="4161772170"/>
              </p:ext>
            </p:extLst>
          </p:nvPr>
        </p:nvGraphicFramePr>
        <p:xfrm>
          <a:off x="2523807" y="2985743"/>
          <a:ext cx="7017758" cy="2197261"/>
        </p:xfrm>
        <a:graphic>
          <a:graphicData uri="http://schemas.openxmlformats.org/drawingml/2006/table">
            <a:tbl>
              <a:tblPr firstRow="1" firstCol="1" bandRow="1">
                <a:tableStyleId>{5C22544A-7EE6-4342-B048-85BDC9FD1C3A}</a:tableStyleId>
              </a:tblPr>
              <a:tblGrid>
                <a:gridCol w="2728007">
                  <a:extLst>
                    <a:ext uri="{9D8B030D-6E8A-4147-A177-3AD203B41FA5}">
                      <a16:colId xmlns:a16="http://schemas.microsoft.com/office/drawing/2014/main" val="2818627026"/>
                    </a:ext>
                  </a:extLst>
                </a:gridCol>
                <a:gridCol w="2078350">
                  <a:extLst>
                    <a:ext uri="{9D8B030D-6E8A-4147-A177-3AD203B41FA5}">
                      <a16:colId xmlns:a16="http://schemas.microsoft.com/office/drawing/2014/main" val="3977265017"/>
                    </a:ext>
                  </a:extLst>
                </a:gridCol>
                <a:gridCol w="2211401">
                  <a:extLst>
                    <a:ext uri="{9D8B030D-6E8A-4147-A177-3AD203B41FA5}">
                      <a16:colId xmlns:a16="http://schemas.microsoft.com/office/drawing/2014/main" val="4132114171"/>
                    </a:ext>
                  </a:extLst>
                </a:gridCol>
              </a:tblGrid>
              <a:tr h="284620">
                <a:tc>
                  <a:txBody>
                    <a:bodyPr/>
                    <a:lstStyle/>
                    <a:p>
                      <a:pPr algn="ctr">
                        <a:spcAft>
                          <a:spcPts val="0"/>
                        </a:spcAft>
                      </a:pPr>
                      <a:r>
                        <a:rPr lang="es-MX" sz="1400" dirty="0">
                          <a:effectLst/>
                          <a:latin typeface="Arial" panose="020B0604020202020204" pitchFamily="34" charset="0"/>
                          <a:cs typeface="Arial" panose="020B0604020202020204" pitchFamily="34" charset="0"/>
                        </a:rPr>
                        <a:t>NOMBRE DEL PROGRAMA</a:t>
                      </a:r>
                      <a:endParaRPr lang="es-MX" sz="24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es-MX" sz="1400" dirty="0">
                          <a:effectLst/>
                          <a:latin typeface="Arial" panose="020B0604020202020204" pitchFamily="34" charset="0"/>
                          <a:cs typeface="Arial" panose="020B0604020202020204" pitchFamily="34" charset="0"/>
                        </a:rPr>
                        <a:t>RESPONSABLE</a:t>
                      </a:r>
                      <a:endParaRPr lang="es-MX" sz="24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indent="-48895" algn="ctr">
                        <a:spcAft>
                          <a:spcPts val="0"/>
                        </a:spcAft>
                      </a:pPr>
                      <a:r>
                        <a:rPr lang="es-MX" sz="1400">
                          <a:effectLst/>
                          <a:latin typeface="Arial" panose="020B0604020202020204" pitchFamily="34" charset="0"/>
                          <a:cs typeface="Arial" panose="020B0604020202020204" pitchFamily="34" charset="0"/>
                        </a:rPr>
                        <a:t>TIPO DE EVALUACIÓN</a:t>
                      </a:r>
                      <a:endParaRPr lang="es-MX" sz="2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3590796768"/>
                  </a:ext>
                </a:extLst>
              </a:tr>
              <a:tr h="637547">
                <a:tc>
                  <a:txBody>
                    <a:bodyPr/>
                    <a:lstStyle/>
                    <a:p>
                      <a:pPr algn="ctr">
                        <a:spcAft>
                          <a:spcPts val="0"/>
                        </a:spcAft>
                      </a:pPr>
                      <a:r>
                        <a:rPr lang="es-MX" sz="1600" dirty="0">
                          <a:effectLst/>
                          <a:latin typeface="Arial" panose="020B0604020202020204" pitchFamily="34" charset="0"/>
                          <a:cs typeface="Arial" panose="020B0604020202020204" pitchFamily="34" charset="0"/>
                        </a:rPr>
                        <a:t>Ambiente Limpio</a:t>
                      </a:r>
                      <a:endParaRPr lang="es-MX" sz="24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es-MX" sz="1600" dirty="0">
                          <a:effectLst/>
                          <a:latin typeface="Arial" panose="020B0604020202020204" pitchFamily="34" charset="0"/>
                          <a:cs typeface="Arial" panose="020B0604020202020204" pitchFamily="34" charset="0"/>
                        </a:rPr>
                        <a:t>Dirección General de Gestión Ambiental</a:t>
                      </a:r>
                      <a:endParaRPr lang="es-MX" sz="24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es-MX" sz="1600">
                          <a:effectLst/>
                          <a:latin typeface="Arial" panose="020B0604020202020204" pitchFamily="34" charset="0"/>
                          <a:cs typeface="Arial" panose="020B0604020202020204" pitchFamily="34" charset="0"/>
                        </a:rPr>
                        <a:t>Específica del Desempeño</a:t>
                      </a:r>
                      <a:endParaRPr lang="es-MX" sz="2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2588277624"/>
                  </a:ext>
                </a:extLst>
              </a:tr>
              <a:tr h="637547">
                <a:tc>
                  <a:txBody>
                    <a:bodyPr/>
                    <a:lstStyle/>
                    <a:p>
                      <a:pPr algn="ctr">
                        <a:spcAft>
                          <a:spcPts val="0"/>
                        </a:spcAft>
                      </a:pPr>
                      <a:r>
                        <a:rPr lang="es-MX" sz="1600">
                          <a:effectLst/>
                          <a:latin typeface="Arial" panose="020B0604020202020204" pitchFamily="34" charset="0"/>
                          <a:cs typeface="Arial" panose="020B0604020202020204" pitchFamily="34" charset="0"/>
                        </a:rPr>
                        <a:t>Activación Física</a:t>
                      </a:r>
                      <a:endParaRPr lang="es-MX" sz="2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es-MX" sz="1600" dirty="0">
                          <a:effectLst/>
                          <a:latin typeface="Arial" panose="020B0604020202020204" pitchFamily="34" charset="0"/>
                          <a:cs typeface="Arial" panose="020B0604020202020204" pitchFamily="34" charset="0"/>
                        </a:rPr>
                        <a:t>Comisión Municipal del Deporte</a:t>
                      </a:r>
                      <a:endParaRPr lang="es-MX" sz="24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es-MX" sz="1600">
                          <a:effectLst/>
                          <a:latin typeface="Arial" panose="020B0604020202020204" pitchFamily="34" charset="0"/>
                          <a:cs typeface="Arial" panose="020B0604020202020204" pitchFamily="34" charset="0"/>
                        </a:rPr>
                        <a:t>Específica del Desempeño</a:t>
                      </a:r>
                      <a:endParaRPr lang="es-MX" sz="2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994222033"/>
                  </a:ext>
                </a:extLst>
              </a:tr>
              <a:tr h="637547">
                <a:tc>
                  <a:txBody>
                    <a:bodyPr/>
                    <a:lstStyle/>
                    <a:p>
                      <a:pPr algn="ctr">
                        <a:spcAft>
                          <a:spcPts val="0"/>
                        </a:spcAft>
                      </a:pPr>
                      <a:r>
                        <a:rPr lang="es-MX" sz="1600">
                          <a:effectLst/>
                          <a:latin typeface="Arial" panose="020B0604020202020204" pitchFamily="34" charset="0"/>
                          <a:cs typeface="Arial" panose="020B0604020202020204" pitchFamily="34" charset="0"/>
                        </a:rPr>
                        <a:t>Sistema de Parques</a:t>
                      </a:r>
                      <a:endParaRPr lang="es-MX" sz="2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es-MX" sz="1600" dirty="0">
                          <a:effectLst/>
                          <a:latin typeface="Arial" panose="020B0604020202020204" pitchFamily="34" charset="0"/>
                          <a:cs typeface="Arial" panose="020B0604020202020204" pitchFamily="34" charset="0"/>
                        </a:rPr>
                        <a:t>Parque Metropolitano de León</a:t>
                      </a:r>
                      <a:endParaRPr lang="es-MX" sz="24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es-MX" sz="1600" dirty="0">
                          <a:effectLst/>
                          <a:latin typeface="Arial" panose="020B0604020202020204" pitchFamily="34" charset="0"/>
                          <a:cs typeface="Arial" panose="020B0604020202020204" pitchFamily="34" charset="0"/>
                        </a:rPr>
                        <a:t>Específica del Desempeño</a:t>
                      </a:r>
                      <a:endParaRPr lang="es-MX" sz="24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4073472401"/>
                  </a:ext>
                </a:extLst>
              </a:tr>
            </a:tbl>
          </a:graphicData>
        </a:graphic>
      </p:graphicFrame>
    </p:spTree>
    <p:extLst>
      <p:ext uri="{BB962C8B-B14F-4D97-AF65-F5344CB8AC3E}">
        <p14:creationId xmlns:p14="http://schemas.microsoft.com/office/powerpoint/2010/main" val="3277446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0" y="-178824"/>
            <a:ext cx="12202849" cy="7215719"/>
          </a:xfrm>
          <a:prstGeom prst="rect">
            <a:avLst/>
          </a:prstGeom>
        </p:spPr>
      </p:pic>
      <p:pic>
        <p:nvPicPr>
          <p:cNvPr id="8" name="Imagen 7"/>
          <p:cNvPicPr>
            <a:picLocks noChangeAspect="1"/>
          </p:cNvPicPr>
          <p:nvPr/>
        </p:nvPicPr>
        <p:blipFill>
          <a:blip r:embed="rId4"/>
          <a:stretch>
            <a:fillRect/>
          </a:stretch>
        </p:blipFill>
        <p:spPr>
          <a:xfrm>
            <a:off x="-5425" y="6159091"/>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 name="Imagen 2"/>
          <p:cNvPicPr>
            <a:picLocks noChangeAspect="1"/>
          </p:cNvPicPr>
          <p:nvPr/>
        </p:nvPicPr>
        <p:blipFill>
          <a:blip r:embed="rId5"/>
          <a:stretch>
            <a:fillRect/>
          </a:stretch>
        </p:blipFill>
        <p:spPr>
          <a:xfrm>
            <a:off x="10929042" y="6204106"/>
            <a:ext cx="1045277" cy="734017"/>
          </a:xfrm>
          <a:prstGeom prst="rect">
            <a:avLst/>
          </a:prstGeom>
        </p:spPr>
      </p:pic>
      <p:pic>
        <p:nvPicPr>
          <p:cNvPr id="10" name="Imagen 9">
            <a:extLst>
              <a:ext uri="{FF2B5EF4-FFF2-40B4-BE49-F238E27FC236}">
                <a16:creationId xmlns:a16="http://schemas.microsoft.com/office/drawing/2014/main" id="{A57D363E-213B-AB41-AC76-1222D3551A92}"/>
              </a:ext>
            </a:extLst>
          </p:cNvPr>
          <p:cNvPicPr>
            <a:picLocks noChangeAspect="1"/>
          </p:cNvPicPr>
          <p:nvPr/>
        </p:nvPicPr>
        <p:blipFill rotWithShape="1">
          <a:blip r:embed="rId6">
            <a:extLst>
              <a:ext uri="{28A0092B-C50C-407E-A947-70E740481C1C}">
                <a14:useLocalDpi xmlns:a14="http://schemas.microsoft.com/office/drawing/2010/main" val="0"/>
              </a:ext>
            </a:extLst>
          </a:blip>
          <a:srcRect l="51064" t="5435" r="1051"/>
          <a:stretch/>
        </p:blipFill>
        <p:spPr>
          <a:xfrm>
            <a:off x="7151402" y="165540"/>
            <a:ext cx="4814718" cy="1113692"/>
          </a:xfrm>
          <a:prstGeom prst="rect">
            <a:avLst/>
          </a:prstGeom>
        </p:spPr>
      </p:pic>
      <p:sp>
        <p:nvSpPr>
          <p:cNvPr id="14" name="Rectángulo 13">
            <a:extLst>
              <a:ext uri="{FF2B5EF4-FFF2-40B4-BE49-F238E27FC236}">
                <a16:creationId xmlns:a16="http://schemas.microsoft.com/office/drawing/2014/main" id="{3B149678-5ED3-4F41-80D6-2B575D4DA2AF}"/>
              </a:ext>
            </a:extLst>
          </p:cNvPr>
          <p:cNvSpPr/>
          <p:nvPr/>
        </p:nvSpPr>
        <p:spPr>
          <a:xfrm>
            <a:off x="6314982" y="638156"/>
            <a:ext cx="364453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2400" b="1" i="0" u="none" strike="noStrike" kern="1200" cap="none" spc="0" normalizeH="0" baseline="0" noProof="0">
              <a:ln>
                <a:noFill/>
              </a:ln>
              <a:solidFill>
                <a:prstClr val="black"/>
              </a:solidFill>
              <a:effectLst/>
              <a:uLnTx/>
              <a:uFillTx/>
              <a:latin typeface="FS Joey"/>
              <a:ea typeface="+mn-ea"/>
              <a:cs typeface="+mn-cs"/>
            </a:endParaRPr>
          </a:p>
        </p:txBody>
      </p:sp>
      <p:sp>
        <p:nvSpPr>
          <p:cNvPr id="15" name="Rectángulo 14">
            <a:extLst>
              <a:ext uri="{FF2B5EF4-FFF2-40B4-BE49-F238E27FC236}">
                <a16:creationId xmlns:a16="http://schemas.microsoft.com/office/drawing/2014/main" id="{F146D100-2C45-7E42-860C-5E22AEBE520C}"/>
              </a:ext>
            </a:extLst>
          </p:cNvPr>
          <p:cNvSpPr/>
          <p:nvPr/>
        </p:nvSpPr>
        <p:spPr>
          <a:xfrm>
            <a:off x="2023697" y="1982497"/>
            <a:ext cx="4831992" cy="184398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MX"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Rectángulo 18">
            <a:extLst>
              <a:ext uri="{FF2B5EF4-FFF2-40B4-BE49-F238E27FC236}">
                <a16:creationId xmlns:a16="http://schemas.microsoft.com/office/drawing/2014/main" id="{093A3E77-3BD3-604F-A82E-A7E4497A216F}"/>
              </a:ext>
            </a:extLst>
          </p:cNvPr>
          <p:cNvSpPr/>
          <p:nvPr/>
        </p:nvSpPr>
        <p:spPr>
          <a:xfrm>
            <a:off x="213837" y="540346"/>
            <a:ext cx="509409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0F3CA1"/>
                </a:solidFill>
                <a:effectLst/>
                <a:uLnTx/>
                <a:uFillTx/>
                <a:latin typeface="FS Joey"/>
                <a:ea typeface="+mn-ea"/>
                <a:cs typeface="+mn-cs"/>
              </a:rPr>
              <a:t> Declaraciones </a:t>
            </a:r>
            <a:r>
              <a:rPr lang="es-MX" sz="2800" b="1" dirty="0">
                <a:solidFill>
                  <a:srgbClr val="0F3CA1"/>
                </a:solidFill>
                <a:latin typeface="FS Joey"/>
              </a:rPr>
              <a:t>de Situación Patrimonial</a:t>
            </a:r>
            <a:r>
              <a:rPr kumimoji="0" lang="es-MX" sz="2800" b="1" i="0" u="none" strike="noStrike" kern="1200" cap="none" spc="0" normalizeH="0" baseline="0" noProof="0" dirty="0">
                <a:ln>
                  <a:noFill/>
                </a:ln>
                <a:solidFill>
                  <a:srgbClr val="0F3CA1"/>
                </a:solidFill>
                <a:effectLst/>
                <a:uLnTx/>
                <a:uFillTx/>
                <a:latin typeface="FS Joey"/>
                <a:ea typeface="+mn-ea"/>
                <a:cs typeface="+mn-cs"/>
              </a:rPr>
              <a:t> y de intereses</a:t>
            </a:r>
          </a:p>
        </p:txBody>
      </p:sp>
      <p:sp>
        <p:nvSpPr>
          <p:cNvPr id="12" name="Subtítulo 2">
            <a:extLst>
              <a:ext uri="{FF2B5EF4-FFF2-40B4-BE49-F238E27FC236}">
                <a16:creationId xmlns:a16="http://schemas.microsoft.com/office/drawing/2014/main" id="{8A69CA32-A66F-BB44-8144-399EC5234F44}"/>
              </a:ext>
            </a:extLst>
          </p:cNvPr>
          <p:cNvSpPr txBox="1">
            <a:spLocks/>
          </p:cNvSpPr>
          <p:nvPr/>
        </p:nvSpPr>
        <p:spPr>
          <a:xfrm>
            <a:off x="6377052" y="1799388"/>
            <a:ext cx="5589068" cy="48214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s-MX" sz="3000" b="0" i="0" u="none" strike="noStrike" kern="1200" cap="none" spc="0" normalizeH="0" baseline="0" noProof="0" dirty="0">
              <a:ln>
                <a:noFill/>
              </a:ln>
              <a:solidFill>
                <a:srgbClr val="0070C0"/>
              </a:solidFill>
              <a:effectLst/>
              <a:uLnTx/>
              <a:uFillTx/>
              <a:latin typeface="FS Joey"/>
              <a:ea typeface="+mn-ea"/>
              <a:cs typeface="+mn-cs"/>
            </a:endParaRPr>
          </a:p>
        </p:txBody>
      </p:sp>
      <p:sp>
        <p:nvSpPr>
          <p:cNvPr id="4" name="Rectángulo 3"/>
          <p:cNvSpPr/>
          <p:nvPr/>
        </p:nvSpPr>
        <p:spPr>
          <a:xfrm>
            <a:off x="213837" y="1779332"/>
            <a:ext cx="5396247" cy="3785652"/>
          </a:xfrm>
          <a:prstGeom prst="rect">
            <a:avLst/>
          </a:prstGeom>
        </p:spPr>
        <p:txBody>
          <a:bodyPr wrap="square">
            <a:spAutoFit/>
          </a:bodyPr>
          <a:lstStyle/>
          <a:p>
            <a:pPr algn="just"/>
            <a:endParaRPr lang="es-MX" sz="2000" dirty="0">
              <a:latin typeface="FS Joey"/>
            </a:endParaRPr>
          </a:p>
          <a:p>
            <a:pPr algn="just"/>
            <a:r>
              <a:rPr lang="es-MX" sz="2000" dirty="0">
                <a:latin typeface="FS Joey"/>
              </a:rPr>
              <a:t>Se llevó a cabo la firma de la </a:t>
            </a:r>
            <a:r>
              <a:rPr lang="es-MX" sz="2000" b="1" dirty="0">
                <a:latin typeface="FS Joey"/>
              </a:rPr>
              <a:t>“Licencia de uso del nuevo sistema DeclaraNet”, </a:t>
            </a:r>
            <a:r>
              <a:rPr lang="es-MX" sz="2000" dirty="0">
                <a:latin typeface="FS Joey"/>
              </a:rPr>
              <a:t>que otorga la Secretaria de la Transparencia y Rendición de Cuentas del Estado de Guanajuato al Municipio de León.</a:t>
            </a:r>
          </a:p>
          <a:p>
            <a:pPr algn="just"/>
            <a:endParaRPr lang="es-MX" sz="2000" dirty="0">
              <a:latin typeface="FS Joey"/>
            </a:endParaRPr>
          </a:p>
          <a:p>
            <a:pPr algn="just"/>
            <a:r>
              <a:rPr lang="es-MX" sz="2000" dirty="0">
                <a:latin typeface="FS Joey"/>
              </a:rPr>
              <a:t> </a:t>
            </a:r>
            <a:r>
              <a:rPr lang="es-MX" sz="2000" b="1" dirty="0">
                <a:latin typeface="FS Joey"/>
              </a:rPr>
              <a:t>Ello, a fin de que los servidores públicos municipales presenten las declaraciones de situación patrimonial y de intereses</a:t>
            </a:r>
            <a:r>
              <a:rPr lang="es-MX" sz="2000" dirty="0">
                <a:latin typeface="FS Joey"/>
              </a:rPr>
              <a:t>, en los formatos aprobados por el Comité Coordinador de Sistema Nacional Anticorrupción. </a:t>
            </a:r>
          </a:p>
        </p:txBody>
      </p:sp>
      <p:pic>
        <p:nvPicPr>
          <p:cNvPr id="16" name="Imagen 15"/>
          <p:cNvPicPr/>
          <p:nvPr/>
        </p:nvPicPr>
        <p:blipFill rotWithShape="1">
          <a:blip r:embed="rId7"/>
          <a:srcRect l="1868" t="18716" r="3598" b="17589"/>
          <a:stretch/>
        </p:blipFill>
        <p:spPr bwMode="auto">
          <a:xfrm>
            <a:off x="6190240" y="1693928"/>
            <a:ext cx="5701033" cy="390377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0490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0" y="0"/>
            <a:ext cx="12202849" cy="7215719"/>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pic>
        <p:nvPicPr>
          <p:cNvPr id="10" name="Imagen 9">
            <a:extLst>
              <a:ext uri="{FF2B5EF4-FFF2-40B4-BE49-F238E27FC236}">
                <a16:creationId xmlns:a16="http://schemas.microsoft.com/office/drawing/2014/main" id="{A57D363E-213B-AB41-AC76-1222D3551A92}"/>
              </a:ext>
            </a:extLst>
          </p:cNvPr>
          <p:cNvPicPr>
            <a:picLocks noChangeAspect="1"/>
          </p:cNvPicPr>
          <p:nvPr/>
        </p:nvPicPr>
        <p:blipFill rotWithShape="1">
          <a:blip r:embed="rId6">
            <a:extLst>
              <a:ext uri="{28A0092B-C50C-407E-A947-70E740481C1C}">
                <a14:useLocalDpi xmlns:a14="http://schemas.microsoft.com/office/drawing/2010/main" val="0"/>
              </a:ext>
            </a:extLst>
          </a:blip>
          <a:srcRect l="51064" t="5435" r="1051"/>
          <a:stretch/>
        </p:blipFill>
        <p:spPr>
          <a:xfrm>
            <a:off x="7165261" y="154664"/>
            <a:ext cx="4814718" cy="1113692"/>
          </a:xfrm>
          <a:prstGeom prst="rect">
            <a:avLst/>
          </a:prstGeom>
        </p:spPr>
      </p:pic>
      <p:sp>
        <p:nvSpPr>
          <p:cNvPr id="11" name="Rectángulo 10">
            <a:extLst>
              <a:ext uri="{FF2B5EF4-FFF2-40B4-BE49-F238E27FC236}">
                <a16:creationId xmlns:a16="http://schemas.microsoft.com/office/drawing/2014/main" id="{C7DC462B-D03D-7B48-9754-017CE70F01C8}"/>
              </a:ext>
            </a:extLst>
          </p:cNvPr>
          <p:cNvSpPr/>
          <p:nvPr/>
        </p:nvSpPr>
        <p:spPr>
          <a:xfrm>
            <a:off x="-182881" y="154664"/>
            <a:ext cx="6942393" cy="1077218"/>
          </a:xfrm>
          <a:prstGeom prst="rect">
            <a:avLst/>
          </a:prstGeom>
        </p:spPr>
        <p:txBody>
          <a:bodyPr wrap="square">
            <a:spAutoFit/>
          </a:bodyPr>
          <a:lstStyle/>
          <a:p>
            <a:pPr algn="ctr"/>
            <a:r>
              <a:rPr lang="es-MX" sz="3200" b="1">
                <a:solidFill>
                  <a:srgbClr val="0F3CA1"/>
                </a:solidFill>
                <a:latin typeface="FS Joey"/>
              </a:rPr>
              <a:t>Denuncias por responsabilidades penales contra servidores públicos</a:t>
            </a:r>
          </a:p>
        </p:txBody>
      </p:sp>
      <p:sp>
        <p:nvSpPr>
          <p:cNvPr id="12" name="Marcador de contenido 14">
            <a:extLst>
              <a:ext uri="{FF2B5EF4-FFF2-40B4-BE49-F238E27FC236}">
                <a16:creationId xmlns:a16="http://schemas.microsoft.com/office/drawing/2014/main" id="{20CCB38F-6A47-BE4B-97BB-D194688C30A1}"/>
              </a:ext>
            </a:extLst>
          </p:cNvPr>
          <p:cNvSpPr txBox="1">
            <a:spLocks/>
          </p:cNvSpPr>
          <p:nvPr/>
        </p:nvSpPr>
        <p:spPr>
          <a:xfrm>
            <a:off x="632626" y="1642693"/>
            <a:ext cx="10639768" cy="4221393"/>
          </a:xfrm>
          <a:prstGeom prst="rect">
            <a:avLst/>
          </a:prstGeom>
          <a:solidFill>
            <a:schemeClr val="accent1">
              <a:lumMod val="20000"/>
              <a:lumOff val="80000"/>
            </a:schemeClr>
          </a:solidFill>
          <a:ln>
            <a:solidFill>
              <a:schemeClr val="accent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7000"/>
              </a:lnSpc>
              <a:spcAft>
                <a:spcPts val="800"/>
              </a:spcAft>
            </a:pPr>
            <a:r>
              <a:rPr lang="es-MX" sz="2400" b="1" dirty="0">
                <a:latin typeface="Arial" panose="020B0604020202020204" pitchFamily="34" charset="0"/>
                <a:ea typeface="Calibri" panose="020F0502020204030204" pitchFamily="34" charset="0"/>
                <a:cs typeface="Arial" panose="020B0604020202020204" pitchFamily="34" charset="0"/>
              </a:rPr>
              <a:t>Acción:</a:t>
            </a:r>
            <a:r>
              <a:rPr lang="es-MX" sz="2400" dirty="0">
                <a:latin typeface="Arial" panose="020B0604020202020204" pitchFamily="34" charset="0"/>
                <a:ea typeface="Calibri" panose="020F0502020204030204" pitchFamily="34" charset="0"/>
                <a:cs typeface="Arial" panose="020B0604020202020204" pitchFamily="34" charset="0"/>
              </a:rPr>
              <a:t> Coadyuvamos en el seguimiento de </a:t>
            </a:r>
            <a:r>
              <a:rPr lang="es-MX" sz="2400" b="1" dirty="0">
                <a:latin typeface="Arial" panose="020B0604020202020204" pitchFamily="34" charset="0"/>
                <a:ea typeface="Calibri" panose="020F0502020204030204" pitchFamily="34" charset="0"/>
                <a:cs typeface="Arial" panose="020B0604020202020204" pitchFamily="34" charset="0"/>
              </a:rPr>
              <a:t>7</a:t>
            </a:r>
            <a:r>
              <a:rPr lang="es-MX" sz="2400" dirty="0">
                <a:latin typeface="Arial" panose="020B0604020202020204" pitchFamily="34" charset="0"/>
                <a:ea typeface="Calibri" panose="020F0502020204030204" pitchFamily="34" charset="0"/>
                <a:cs typeface="Arial" panose="020B0604020202020204" pitchFamily="34" charset="0"/>
              </a:rPr>
              <a:t> carpetas de investigación, </a:t>
            </a:r>
            <a:r>
              <a:rPr lang="es-MX" sz="2400" b="1" dirty="0">
                <a:latin typeface="Arial" panose="020B0604020202020204" pitchFamily="34" charset="0"/>
                <a:ea typeface="Calibri" panose="020F0502020204030204" pitchFamily="34" charset="0"/>
                <a:cs typeface="Arial" panose="020B0604020202020204" pitchFamily="34" charset="0"/>
              </a:rPr>
              <a:t>3</a:t>
            </a:r>
            <a:r>
              <a:rPr lang="es-MX" sz="2400" dirty="0">
                <a:latin typeface="Arial" panose="020B0604020202020204" pitchFamily="34" charset="0"/>
                <a:ea typeface="Calibri" panose="020F0502020204030204" pitchFamily="34" charset="0"/>
                <a:cs typeface="Arial" panose="020B0604020202020204" pitchFamily="34" charset="0"/>
              </a:rPr>
              <a:t> procesos penales y en </a:t>
            </a:r>
            <a:r>
              <a:rPr lang="es-MX" sz="2400" b="1" dirty="0">
                <a:latin typeface="Arial" panose="020B0604020202020204" pitchFamily="34" charset="0"/>
                <a:ea typeface="Calibri" panose="020F0502020204030204" pitchFamily="34" charset="0"/>
                <a:cs typeface="Arial" panose="020B0604020202020204" pitchFamily="34" charset="0"/>
              </a:rPr>
              <a:t>3</a:t>
            </a:r>
            <a:r>
              <a:rPr lang="es-MX" sz="2400" dirty="0">
                <a:latin typeface="Arial" panose="020B0604020202020204" pitchFamily="34" charset="0"/>
                <a:ea typeface="Calibri" panose="020F0502020204030204" pitchFamily="34" charset="0"/>
                <a:cs typeface="Arial" panose="020B0604020202020204" pitchFamily="34" charset="0"/>
              </a:rPr>
              <a:t> causas penales; iniciados a instancia de este órgano de control.</a:t>
            </a:r>
          </a:p>
          <a:p>
            <a:pPr algn="just">
              <a:lnSpc>
                <a:spcPct val="107000"/>
              </a:lnSpc>
              <a:spcAft>
                <a:spcPts val="800"/>
              </a:spcAft>
            </a:pPr>
            <a:r>
              <a:rPr lang="es-MX" sz="2400" b="1" dirty="0">
                <a:latin typeface="Arial" panose="020B0604020202020204" pitchFamily="34" charset="0"/>
                <a:ea typeface="Calibri" panose="020F0502020204030204" pitchFamily="34" charset="0"/>
                <a:cs typeface="Arial" panose="020B0604020202020204" pitchFamily="34" charset="0"/>
              </a:rPr>
              <a:t>Resultado:</a:t>
            </a:r>
            <a:r>
              <a:rPr lang="es-MX" sz="2400" dirty="0">
                <a:latin typeface="Arial" panose="020B0604020202020204" pitchFamily="34" charset="0"/>
                <a:ea typeface="Calibri" panose="020F0502020204030204" pitchFamily="34" charset="0"/>
                <a:cs typeface="Arial" panose="020B0604020202020204" pitchFamily="34" charset="0"/>
              </a:rPr>
              <a:t> </a:t>
            </a:r>
            <a:r>
              <a:rPr lang="es-MX" sz="2400" dirty="0">
                <a:latin typeface="Arial" panose="020B0604020202020204" pitchFamily="34" charset="0"/>
                <a:cs typeface="Arial" panose="020B0604020202020204" pitchFamily="34" charset="0"/>
              </a:rPr>
              <a:t>Dentro de la Causa Penal 1P2020-2421 (denunciante Auditoria Superior del Estado), se dio participación a la Administración Pública Municipal de León, Guanajuato, en fecha 14 de Enero del año 2021.  Se instruye por la comisión del delito de fraude cometido en agravio de la Administración Pública Municipal de León, Guanajuato. Pendiente Audiencia Inicial de Juicio. </a:t>
            </a:r>
          </a:p>
          <a:p>
            <a:pPr algn="just">
              <a:lnSpc>
                <a:spcPct val="107000"/>
              </a:lnSpc>
              <a:spcAft>
                <a:spcPts val="800"/>
              </a:spcAft>
            </a:pPr>
            <a:endParaRPr lang="es-MX"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95468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178943" y="-539846"/>
            <a:ext cx="12370943" cy="7215719"/>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sp>
        <p:nvSpPr>
          <p:cNvPr id="7" name="Título 5">
            <a:extLst>
              <a:ext uri="{FF2B5EF4-FFF2-40B4-BE49-F238E27FC236}">
                <a16:creationId xmlns:a16="http://schemas.microsoft.com/office/drawing/2014/main" id="{BC1A1159-6695-4D4D-BED1-44E16A6A3C15}"/>
              </a:ext>
            </a:extLst>
          </p:cNvPr>
          <p:cNvSpPr>
            <a:spLocks noGrp="1"/>
          </p:cNvSpPr>
          <p:nvPr>
            <p:ph type="title"/>
          </p:nvPr>
        </p:nvSpPr>
        <p:spPr>
          <a:xfrm>
            <a:off x="849615" y="848097"/>
            <a:ext cx="7886700" cy="676553"/>
          </a:xfrm>
        </p:spPr>
        <p:txBody>
          <a:bodyPr>
            <a:noAutofit/>
          </a:bodyPr>
          <a:lstStyle/>
          <a:p>
            <a:pPr algn="ctr"/>
            <a:br>
              <a:rPr lang="es-MX" sz="2500" b="1" dirty="0">
                <a:solidFill>
                  <a:srgbClr val="0F3CA1"/>
                </a:solidFill>
                <a:latin typeface="FS Joey"/>
              </a:rPr>
            </a:br>
            <a:br>
              <a:rPr lang="es-MX" sz="2500" b="1" dirty="0">
                <a:solidFill>
                  <a:srgbClr val="0F3CA1"/>
                </a:solidFill>
                <a:latin typeface="FS Joey"/>
              </a:rPr>
            </a:br>
            <a:br>
              <a:rPr lang="es-MX" sz="2500" b="1" dirty="0">
                <a:solidFill>
                  <a:srgbClr val="0F3CA1"/>
                </a:solidFill>
                <a:latin typeface="FS Joey"/>
              </a:rPr>
            </a:br>
            <a:br>
              <a:rPr lang="es-MX" sz="2500" b="1" dirty="0">
                <a:solidFill>
                  <a:srgbClr val="0F3CA1"/>
                </a:solidFill>
                <a:latin typeface="FS Joey"/>
              </a:rPr>
            </a:br>
            <a:br>
              <a:rPr lang="es-MX" sz="2500" b="1" dirty="0">
                <a:solidFill>
                  <a:srgbClr val="0F3CA1"/>
                </a:solidFill>
                <a:latin typeface="FS Joey"/>
              </a:rPr>
            </a:br>
            <a:br>
              <a:rPr lang="es-MX" sz="2500" b="1" dirty="0">
                <a:solidFill>
                  <a:srgbClr val="0F3CA1"/>
                </a:solidFill>
                <a:latin typeface="FS Joey"/>
              </a:rPr>
            </a:br>
            <a:br>
              <a:rPr lang="es-MX" sz="2500" b="1" dirty="0">
                <a:solidFill>
                  <a:srgbClr val="0F3CA1"/>
                </a:solidFill>
                <a:latin typeface="FS Joey"/>
              </a:rPr>
            </a:br>
            <a:br>
              <a:rPr lang="es-MX" sz="2500" b="1" dirty="0">
                <a:solidFill>
                  <a:srgbClr val="0F3CA1"/>
                </a:solidFill>
                <a:latin typeface="FS Joey"/>
              </a:rPr>
            </a:br>
            <a:endParaRPr lang="es-MX" sz="2500" b="1" dirty="0">
              <a:solidFill>
                <a:srgbClr val="0F3CA1"/>
              </a:solidFill>
              <a:latin typeface="FS Joey"/>
            </a:endParaRPr>
          </a:p>
        </p:txBody>
      </p:sp>
      <p:sp>
        <p:nvSpPr>
          <p:cNvPr id="9" name="Rectángulo 8">
            <a:extLst>
              <a:ext uri="{FF2B5EF4-FFF2-40B4-BE49-F238E27FC236}">
                <a16:creationId xmlns:a16="http://schemas.microsoft.com/office/drawing/2014/main" id="{A7B821CD-B1B2-F04C-828F-2F19E3540D81}"/>
              </a:ext>
            </a:extLst>
          </p:cNvPr>
          <p:cNvSpPr/>
          <p:nvPr/>
        </p:nvSpPr>
        <p:spPr>
          <a:xfrm>
            <a:off x="179046" y="100794"/>
            <a:ext cx="7368225" cy="1200329"/>
          </a:xfrm>
          <a:prstGeom prst="rect">
            <a:avLst/>
          </a:prstGeom>
        </p:spPr>
        <p:txBody>
          <a:bodyPr wrap="square">
            <a:spAutoFit/>
          </a:bodyPr>
          <a:lstStyle/>
          <a:p>
            <a:pPr algn="just"/>
            <a:r>
              <a:rPr lang="es-MX" sz="2400" b="1" dirty="0">
                <a:solidFill>
                  <a:srgbClr val="0F3CA1"/>
                </a:solidFill>
                <a:latin typeface="FS Joey"/>
              </a:rPr>
              <a:t>Comité y Subcomités de Adquisiciones, Enajenaciones, Arrendamientos, Comodatos y Contratación de Servicios.</a:t>
            </a:r>
          </a:p>
        </p:txBody>
      </p:sp>
      <p:sp>
        <p:nvSpPr>
          <p:cNvPr id="11" name="Rectángulo 10">
            <a:extLst>
              <a:ext uri="{FF2B5EF4-FFF2-40B4-BE49-F238E27FC236}">
                <a16:creationId xmlns:a16="http://schemas.microsoft.com/office/drawing/2014/main" id="{DD5E47B3-25FE-BC47-A00E-6FB2A1E5B783}"/>
              </a:ext>
            </a:extLst>
          </p:cNvPr>
          <p:cNvSpPr/>
          <p:nvPr/>
        </p:nvSpPr>
        <p:spPr>
          <a:xfrm>
            <a:off x="2579914" y="700959"/>
            <a:ext cx="3644537" cy="461665"/>
          </a:xfrm>
          <a:prstGeom prst="rect">
            <a:avLst/>
          </a:prstGeom>
        </p:spPr>
        <p:txBody>
          <a:bodyPr wrap="square">
            <a:spAutoFit/>
          </a:bodyPr>
          <a:lstStyle/>
          <a:p>
            <a:pPr algn="ctr"/>
            <a:endParaRPr lang="es-MX" sz="2400" b="1">
              <a:latin typeface="FS Joey"/>
            </a:endParaRPr>
          </a:p>
        </p:txBody>
      </p:sp>
      <p:sp>
        <p:nvSpPr>
          <p:cNvPr id="14" name="Marcador de contenido 14">
            <a:extLst>
              <a:ext uri="{FF2B5EF4-FFF2-40B4-BE49-F238E27FC236}">
                <a16:creationId xmlns:a16="http://schemas.microsoft.com/office/drawing/2014/main" id="{FF7321EA-843C-EE46-B0BD-69821352DCCD}"/>
              </a:ext>
            </a:extLst>
          </p:cNvPr>
          <p:cNvSpPr txBox="1">
            <a:spLocks/>
          </p:cNvSpPr>
          <p:nvPr/>
        </p:nvSpPr>
        <p:spPr>
          <a:xfrm>
            <a:off x="179046" y="1845108"/>
            <a:ext cx="7225020" cy="556472"/>
          </a:xfrm>
          <a:prstGeom prst="rect">
            <a:avLst/>
          </a:prstGeom>
          <a:solidFill>
            <a:schemeClr val="accent1">
              <a:lumMod val="20000"/>
              <a:lumOff val="80000"/>
            </a:schemeClr>
          </a:solidFill>
          <a:ln>
            <a:solidFill>
              <a:schemeClr val="accent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s-MX" sz="2400" dirty="0">
                <a:latin typeface="FS Joey"/>
              </a:rPr>
              <a:t>Se participó en </a:t>
            </a:r>
            <a:r>
              <a:rPr lang="es-MX" sz="2400" b="1" dirty="0">
                <a:latin typeface="FS Joey"/>
              </a:rPr>
              <a:t>17 </a:t>
            </a:r>
            <a:r>
              <a:rPr lang="es-MX" sz="2400" dirty="0">
                <a:latin typeface="FS Joey"/>
              </a:rPr>
              <a:t>actos de licitación</a:t>
            </a:r>
            <a:r>
              <a:rPr lang="es-MX" sz="3200" dirty="0">
                <a:latin typeface="FS Joey"/>
              </a:rPr>
              <a:t>.</a:t>
            </a:r>
            <a:endParaRPr lang="es-MX" sz="2400" dirty="0">
              <a:solidFill>
                <a:schemeClr val="dk1"/>
              </a:solidFill>
              <a:latin typeface="FS Joey"/>
            </a:endParaRPr>
          </a:p>
          <a:p>
            <a:pPr marL="0" indent="0">
              <a:buFont typeface="Arial" panose="020B0604020202020204" pitchFamily="34" charset="0"/>
              <a:buNone/>
            </a:pPr>
            <a:endParaRPr lang="es-MX" i="1" dirty="0"/>
          </a:p>
        </p:txBody>
      </p:sp>
      <p:sp>
        <p:nvSpPr>
          <p:cNvPr id="15" name="Marcador de contenido 14">
            <a:extLst>
              <a:ext uri="{FF2B5EF4-FFF2-40B4-BE49-F238E27FC236}">
                <a16:creationId xmlns:a16="http://schemas.microsoft.com/office/drawing/2014/main" id="{C8DDF056-1A1A-5349-B5D1-14ADB30E4680}"/>
              </a:ext>
            </a:extLst>
          </p:cNvPr>
          <p:cNvSpPr txBox="1">
            <a:spLocks/>
          </p:cNvSpPr>
          <p:nvPr/>
        </p:nvSpPr>
        <p:spPr>
          <a:xfrm>
            <a:off x="187702" y="2988275"/>
            <a:ext cx="7207707" cy="2500352"/>
          </a:xfrm>
          <a:prstGeom prst="rect">
            <a:avLst/>
          </a:prstGeom>
          <a:solidFill>
            <a:schemeClr val="accent1">
              <a:lumMod val="20000"/>
              <a:lumOff val="80000"/>
            </a:schemeClr>
          </a:solidFill>
          <a:ln>
            <a:solidFill>
              <a:schemeClr val="accent1"/>
            </a:solidFill>
          </a:ln>
        </p:spPr>
        <p:txBody>
          <a:bodyPr vert="horz" lIns="91440" tIns="45720" rIns="91440" bIns="45720" rtlCol="0">
            <a:normAutofit fontScale="3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es-MX" sz="3200" b="1" dirty="0">
              <a:latin typeface="FS Joey"/>
            </a:endParaRPr>
          </a:p>
          <a:p>
            <a:pPr marL="0" indent="0" algn="just">
              <a:lnSpc>
                <a:spcPct val="100000"/>
              </a:lnSpc>
              <a:buNone/>
            </a:pPr>
            <a:r>
              <a:rPr lang="es-MX" sz="8000" b="1" dirty="0">
                <a:latin typeface="FS Joey"/>
              </a:rPr>
              <a:t>6</a:t>
            </a:r>
            <a:r>
              <a:rPr lang="es-MX" sz="8000" dirty="0">
                <a:latin typeface="FS Joey"/>
              </a:rPr>
              <a:t> Recomendaciones y observaciones a Subcomités de Adquisiciones.</a:t>
            </a:r>
          </a:p>
          <a:p>
            <a:pPr marL="0" indent="0" algn="just">
              <a:lnSpc>
                <a:spcPct val="100000"/>
              </a:lnSpc>
              <a:buNone/>
            </a:pPr>
            <a:r>
              <a:rPr lang="es-MX" sz="8000" b="1" dirty="0">
                <a:latin typeface="FS Joey"/>
              </a:rPr>
              <a:t>Monto Fiscalizado: $354´501,589.72 </a:t>
            </a:r>
            <a:r>
              <a:rPr lang="es-MX" sz="8000" dirty="0">
                <a:latin typeface="FS Joey"/>
              </a:rPr>
              <a:t>(Trescientos cincuenta y cuatro millones, quinientos un mil quinientos ochenta y nueve pesos 72/100 M. N. aproximadamente).</a:t>
            </a:r>
          </a:p>
          <a:p>
            <a:pPr marL="0" indent="0" algn="just">
              <a:lnSpc>
                <a:spcPct val="100000"/>
              </a:lnSpc>
              <a:buNone/>
            </a:pPr>
            <a:endParaRPr lang="es-MX" sz="11100" dirty="0">
              <a:latin typeface="FS Joey"/>
            </a:endParaRPr>
          </a:p>
        </p:txBody>
      </p:sp>
      <p:sp>
        <p:nvSpPr>
          <p:cNvPr id="16" name="Rectángulo 15">
            <a:extLst>
              <a:ext uri="{FF2B5EF4-FFF2-40B4-BE49-F238E27FC236}">
                <a16:creationId xmlns:a16="http://schemas.microsoft.com/office/drawing/2014/main" id="{F34CBBDE-4C26-D643-B4DF-43ED2362B846}"/>
              </a:ext>
            </a:extLst>
          </p:cNvPr>
          <p:cNvSpPr/>
          <p:nvPr/>
        </p:nvSpPr>
        <p:spPr>
          <a:xfrm>
            <a:off x="229008" y="1414701"/>
            <a:ext cx="1117614" cy="433965"/>
          </a:xfrm>
          <a:prstGeom prst="rect">
            <a:avLst/>
          </a:prstGeom>
        </p:spPr>
        <p:txBody>
          <a:bodyPr wrap="none">
            <a:spAutoFit/>
          </a:bodyPr>
          <a:lstStyle/>
          <a:p>
            <a:pPr algn="just" fontAlgn="t">
              <a:lnSpc>
                <a:spcPct val="90000"/>
              </a:lnSpc>
              <a:spcBef>
                <a:spcPts val="1000"/>
              </a:spcBef>
            </a:pPr>
            <a:r>
              <a:rPr lang="es-MX" sz="2400" b="1" dirty="0">
                <a:solidFill>
                  <a:srgbClr val="2C2CAE"/>
                </a:solidFill>
                <a:latin typeface="FS Joey"/>
              </a:rPr>
              <a:t>Acción:</a:t>
            </a:r>
          </a:p>
        </p:txBody>
      </p:sp>
      <p:sp>
        <p:nvSpPr>
          <p:cNvPr id="17" name="Rectángulo 16">
            <a:extLst>
              <a:ext uri="{FF2B5EF4-FFF2-40B4-BE49-F238E27FC236}">
                <a16:creationId xmlns:a16="http://schemas.microsoft.com/office/drawing/2014/main" id="{9ABC0925-DFC6-CF43-81BC-8F9095693C58}"/>
              </a:ext>
            </a:extLst>
          </p:cNvPr>
          <p:cNvSpPr/>
          <p:nvPr/>
        </p:nvSpPr>
        <p:spPr>
          <a:xfrm>
            <a:off x="9959373" y="752408"/>
            <a:ext cx="184731" cy="433965"/>
          </a:xfrm>
          <a:prstGeom prst="rect">
            <a:avLst/>
          </a:prstGeom>
        </p:spPr>
        <p:txBody>
          <a:bodyPr wrap="none">
            <a:spAutoFit/>
          </a:bodyPr>
          <a:lstStyle/>
          <a:p>
            <a:pPr algn="just" fontAlgn="t">
              <a:lnSpc>
                <a:spcPct val="90000"/>
              </a:lnSpc>
              <a:spcBef>
                <a:spcPts val="1000"/>
              </a:spcBef>
            </a:pPr>
            <a:endParaRPr lang="es-MX" sz="2400" b="1" dirty="0">
              <a:solidFill>
                <a:srgbClr val="2C2CAE"/>
              </a:solidFill>
              <a:latin typeface="FS Joey"/>
            </a:endParaRPr>
          </a:p>
        </p:txBody>
      </p:sp>
      <p:sp>
        <p:nvSpPr>
          <p:cNvPr id="18" name="Rectángulo 17">
            <a:extLst>
              <a:ext uri="{FF2B5EF4-FFF2-40B4-BE49-F238E27FC236}">
                <a16:creationId xmlns:a16="http://schemas.microsoft.com/office/drawing/2014/main" id="{60A60A37-A1BB-B245-89F2-AC0B0BB1080D}"/>
              </a:ext>
            </a:extLst>
          </p:cNvPr>
          <p:cNvSpPr/>
          <p:nvPr/>
        </p:nvSpPr>
        <p:spPr>
          <a:xfrm>
            <a:off x="8391646" y="43719"/>
            <a:ext cx="3827945" cy="830997"/>
          </a:xfrm>
          <a:prstGeom prst="rect">
            <a:avLst/>
          </a:prstGeom>
        </p:spPr>
        <p:txBody>
          <a:bodyPr wrap="square">
            <a:spAutoFit/>
          </a:bodyPr>
          <a:lstStyle/>
          <a:p>
            <a:pPr algn="just"/>
            <a:r>
              <a:rPr lang="es-MX" sz="4800" u="sng" dirty="0">
                <a:ln w="0"/>
                <a:solidFill>
                  <a:srgbClr val="D4FD00"/>
                </a:solidFill>
                <a:effectLst>
                  <a:outerShdw blurRad="50800" dist="38100" dir="13500000" algn="br" rotWithShape="0">
                    <a:prstClr val="black">
                      <a:alpha val="40000"/>
                    </a:prstClr>
                  </a:outerShdw>
                </a:effectLst>
                <a:latin typeface="FS Joey"/>
              </a:rPr>
              <a:t>ASESORÍA</a:t>
            </a:r>
          </a:p>
        </p:txBody>
      </p:sp>
      <p:sp>
        <p:nvSpPr>
          <p:cNvPr id="21" name="Rectángulo 20">
            <a:extLst>
              <a:ext uri="{FF2B5EF4-FFF2-40B4-BE49-F238E27FC236}">
                <a16:creationId xmlns:a16="http://schemas.microsoft.com/office/drawing/2014/main" id="{9ABC0925-DFC6-CF43-81BC-8F9095693C58}"/>
              </a:ext>
            </a:extLst>
          </p:cNvPr>
          <p:cNvSpPr/>
          <p:nvPr/>
        </p:nvSpPr>
        <p:spPr>
          <a:xfrm>
            <a:off x="331446" y="2664000"/>
            <a:ext cx="1544525" cy="433965"/>
          </a:xfrm>
          <a:prstGeom prst="rect">
            <a:avLst/>
          </a:prstGeom>
        </p:spPr>
        <p:txBody>
          <a:bodyPr wrap="none">
            <a:spAutoFit/>
          </a:bodyPr>
          <a:lstStyle/>
          <a:p>
            <a:pPr algn="just" fontAlgn="t">
              <a:lnSpc>
                <a:spcPct val="90000"/>
              </a:lnSpc>
              <a:spcBef>
                <a:spcPts val="1000"/>
              </a:spcBef>
            </a:pPr>
            <a:r>
              <a:rPr lang="es-MX" sz="2400" b="1" dirty="0">
                <a:solidFill>
                  <a:srgbClr val="2C2CAE"/>
                </a:solidFill>
                <a:latin typeface="FS Joey"/>
              </a:rPr>
              <a:t>Resultado:</a:t>
            </a:r>
          </a:p>
        </p:txBody>
      </p:sp>
      <p:pic>
        <p:nvPicPr>
          <p:cNvPr id="19" name="Imagen 18">
            <a:extLst>
              <a:ext uri="{FF2B5EF4-FFF2-40B4-BE49-F238E27FC236}">
                <a16:creationId xmlns:a16="http://schemas.microsoft.com/office/drawing/2014/main" id="{58DF219C-56D7-46C2-BA52-0E1AD1D12BF7}"/>
              </a:ext>
            </a:extLst>
          </p:cNvPr>
          <p:cNvPicPr/>
          <p:nvPr/>
        </p:nvPicPr>
        <p:blipFill rotWithShape="1">
          <a:blip r:embed="rId6"/>
          <a:srcRect l="9504" t="13596" r="10048" b="12910"/>
          <a:stretch/>
        </p:blipFill>
        <p:spPr bwMode="auto">
          <a:xfrm>
            <a:off x="7785078" y="1440611"/>
            <a:ext cx="4089843" cy="395808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00098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21699" y="0"/>
            <a:ext cx="12202849" cy="7215719"/>
          </a:xfrm>
          <a:prstGeom prst="rect">
            <a:avLst/>
          </a:prstGeom>
        </p:spPr>
      </p:pic>
      <p:pic>
        <p:nvPicPr>
          <p:cNvPr id="8" name="Imagen 7"/>
          <p:cNvPicPr>
            <a:picLocks noChangeAspect="1"/>
          </p:cNvPicPr>
          <p:nvPr/>
        </p:nvPicPr>
        <p:blipFill>
          <a:blip r:embed="rId4"/>
          <a:stretch>
            <a:fillRect/>
          </a:stretch>
        </p:blipFill>
        <p:spPr>
          <a:xfrm>
            <a:off x="-10849" y="6211835"/>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9531659" y="6245057"/>
            <a:ext cx="1045277" cy="734017"/>
          </a:xfrm>
          <a:prstGeom prst="rect">
            <a:avLst/>
          </a:prstGeom>
        </p:spPr>
      </p:pic>
      <p:pic>
        <p:nvPicPr>
          <p:cNvPr id="10" name="Imagen 9">
            <a:extLst>
              <a:ext uri="{FF2B5EF4-FFF2-40B4-BE49-F238E27FC236}">
                <a16:creationId xmlns:a16="http://schemas.microsoft.com/office/drawing/2014/main" id="{A57D363E-213B-AB41-AC76-1222D3551A92}"/>
              </a:ext>
            </a:extLst>
          </p:cNvPr>
          <p:cNvPicPr>
            <a:picLocks noChangeAspect="1"/>
          </p:cNvPicPr>
          <p:nvPr/>
        </p:nvPicPr>
        <p:blipFill rotWithShape="1">
          <a:blip r:embed="rId6">
            <a:extLst>
              <a:ext uri="{28A0092B-C50C-407E-A947-70E740481C1C}">
                <a14:useLocalDpi xmlns:a14="http://schemas.microsoft.com/office/drawing/2010/main" val="0"/>
              </a:ext>
            </a:extLst>
          </a:blip>
          <a:srcRect l="51064" t="5435" r="1051"/>
          <a:stretch/>
        </p:blipFill>
        <p:spPr>
          <a:xfrm>
            <a:off x="7065401" y="248320"/>
            <a:ext cx="4814718" cy="708171"/>
          </a:xfrm>
          <a:prstGeom prst="rect">
            <a:avLst/>
          </a:prstGeom>
        </p:spPr>
      </p:pic>
      <p:sp>
        <p:nvSpPr>
          <p:cNvPr id="9" name="Marcador de contenido 14">
            <a:extLst>
              <a:ext uri="{FF2B5EF4-FFF2-40B4-BE49-F238E27FC236}">
                <a16:creationId xmlns:a16="http://schemas.microsoft.com/office/drawing/2014/main" id="{CB7C12E5-CF6A-EE41-9004-CABB7295B24B}"/>
              </a:ext>
            </a:extLst>
          </p:cNvPr>
          <p:cNvSpPr>
            <a:spLocks noGrp="1"/>
          </p:cNvSpPr>
          <p:nvPr>
            <p:ph sz="half" idx="1"/>
          </p:nvPr>
        </p:nvSpPr>
        <p:spPr>
          <a:xfrm>
            <a:off x="237055" y="955516"/>
            <a:ext cx="5356952" cy="1551647"/>
          </a:xfrm>
        </p:spPr>
        <p:txBody>
          <a:bodyPr>
            <a:normAutofit fontScale="47500" lnSpcReduction="20000"/>
          </a:bodyPr>
          <a:lstStyle/>
          <a:p>
            <a:pPr marL="0" indent="0" algn="just">
              <a:buNone/>
            </a:pPr>
            <a:r>
              <a:rPr lang="es-MX" sz="6000" b="1" dirty="0">
                <a:solidFill>
                  <a:srgbClr val="0E3794"/>
                </a:solidFill>
                <a:latin typeface="FS Joey"/>
              </a:rPr>
              <a:t>Acción</a:t>
            </a:r>
            <a:endParaRPr lang="es-MX" sz="6000" dirty="0">
              <a:latin typeface="FS Joey"/>
            </a:endParaRPr>
          </a:p>
          <a:p>
            <a:pPr marL="0" indent="0" algn="just">
              <a:buNone/>
            </a:pPr>
            <a:r>
              <a:rPr lang="es-MX" sz="6000" dirty="0">
                <a:latin typeface="FS Joey"/>
              </a:rPr>
              <a:t>Se concluyeron </a:t>
            </a:r>
            <a:r>
              <a:rPr lang="es-MX" sz="6000" b="1" dirty="0">
                <a:latin typeface="FS Joey"/>
              </a:rPr>
              <a:t>22 observaciones </a:t>
            </a:r>
            <a:r>
              <a:rPr lang="es-MX" sz="6000" dirty="0">
                <a:latin typeface="FS Joey"/>
              </a:rPr>
              <a:t>de las cuales corresponden a </a:t>
            </a:r>
            <a:r>
              <a:rPr lang="es-MX" sz="6000" b="1" dirty="0">
                <a:latin typeface="FS Joey"/>
              </a:rPr>
              <a:t>17 expedientes de investigación.</a:t>
            </a:r>
          </a:p>
          <a:p>
            <a:pPr marL="0" indent="0" algn="just">
              <a:buNone/>
            </a:pPr>
            <a:endParaRPr lang="es-MX" sz="4400" b="1" dirty="0">
              <a:latin typeface="FS Joey"/>
            </a:endParaRPr>
          </a:p>
          <a:p>
            <a:pPr marL="0" indent="0" algn="just">
              <a:buNone/>
            </a:pPr>
            <a:endParaRPr lang="es-MX" sz="4800" dirty="0">
              <a:latin typeface="FS Joey"/>
            </a:endParaRPr>
          </a:p>
          <a:p>
            <a:pPr marL="0" indent="0" algn="just">
              <a:buNone/>
            </a:pPr>
            <a:endParaRPr lang="es-MX" sz="2000" dirty="0">
              <a:latin typeface="FS Joey"/>
            </a:endParaRPr>
          </a:p>
          <a:p>
            <a:pPr marL="0" indent="0" algn="just">
              <a:buNone/>
            </a:pPr>
            <a:endParaRPr lang="es-MX" sz="2000" dirty="0">
              <a:latin typeface="FS Joey"/>
            </a:endParaRPr>
          </a:p>
          <a:p>
            <a:pPr marL="0" indent="0" algn="just">
              <a:buNone/>
            </a:pPr>
            <a:endParaRPr lang="es-MX" sz="2000" dirty="0">
              <a:latin typeface="FS Joey"/>
            </a:endParaRPr>
          </a:p>
          <a:p>
            <a:pPr marL="0" indent="0" algn="just">
              <a:buNone/>
            </a:pPr>
            <a:endParaRPr lang="es-MX" sz="2000" dirty="0">
              <a:latin typeface="FS Joey"/>
            </a:endParaRPr>
          </a:p>
          <a:p>
            <a:pPr marL="0" indent="0" algn="just">
              <a:buNone/>
            </a:pPr>
            <a:endParaRPr lang="es-MX" sz="2000" dirty="0">
              <a:latin typeface="FS Joey"/>
            </a:endParaRPr>
          </a:p>
          <a:p>
            <a:pPr marL="0" indent="0" algn="just">
              <a:buNone/>
            </a:pPr>
            <a:endParaRPr lang="es-MX" sz="2000" dirty="0">
              <a:latin typeface="FS Joey"/>
            </a:endParaRPr>
          </a:p>
          <a:p>
            <a:pPr marL="0" indent="0" algn="just">
              <a:buNone/>
            </a:pPr>
            <a:endParaRPr lang="es-MX" sz="2000" dirty="0">
              <a:latin typeface="FS Joey"/>
            </a:endParaRPr>
          </a:p>
          <a:p>
            <a:pPr marL="0" indent="0" algn="just">
              <a:buNone/>
            </a:pPr>
            <a:endParaRPr lang="es-MX" sz="2000" dirty="0">
              <a:latin typeface="FS Joey"/>
            </a:endParaRPr>
          </a:p>
        </p:txBody>
      </p:sp>
      <p:sp>
        <p:nvSpPr>
          <p:cNvPr id="11" name="Rectángulo 10">
            <a:extLst>
              <a:ext uri="{FF2B5EF4-FFF2-40B4-BE49-F238E27FC236}">
                <a16:creationId xmlns:a16="http://schemas.microsoft.com/office/drawing/2014/main" id="{92035EE9-5E76-4B4E-B3F4-9A40D979F886}"/>
              </a:ext>
            </a:extLst>
          </p:cNvPr>
          <p:cNvSpPr/>
          <p:nvPr/>
        </p:nvSpPr>
        <p:spPr>
          <a:xfrm>
            <a:off x="237055" y="205109"/>
            <a:ext cx="6661115" cy="523220"/>
          </a:xfrm>
          <a:prstGeom prst="rect">
            <a:avLst/>
          </a:prstGeom>
        </p:spPr>
        <p:txBody>
          <a:bodyPr wrap="square">
            <a:spAutoFit/>
          </a:bodyPr>
          <a:lstStyle/>
          <a:p>
            <a:pPr algn="ctr"/>
            <a:r>
              <a:rPr lang="es-MX" sz="2800" b="1" dirty="0">
                <a:solidFill>
                  <a:srgbClr val="0F3CA1"/>
                </a:solidFill>
                <a:latin typeface="FS Joey"/>
              </a:rPr>
              <a:t>Procedimiento de Investigación</a:t>
            </a:r>
          </a:p>
        </p:txBody>
      </p:sp>
      <p:sp>
        <p:nvSpPr>
          <p:cNvPr id="4" name="Rectángulo 3">
            <a:extLst>
              <a:ext uri="{FF2B5EF4-FFF2-40B4-BE49-F238E27FC236}">
                <a16:creationId xmlns:a16="http://schemas.microsoft.com/office/drawing/2014/main" id="{C08D6757-DEF8-0746-B423-B4DEFEE37EB5}"/>
              </a:ext>
            </a:extLst>
          </p:cNvPr>
          <p:cNvSpPr/>
          <p:nvPr/>
        </p:nvSpPr>
        <p:spPr>
          <a:xfrm>
            <a:off x="6521422" y="1392269"/>
            <a:ext cx="5361753" cy="2390591"/>
          </a:xfrm>
          <a:prstGeom prst="rect">
            <a:avLst/>
          </a:prstGeom>
        </p:spPr>
        <p:txBody>
          <a:bodyPr wrap="square">
            <a:spAutoFit/>
          </a:bodyPr>
          <a:lstStyle/>
          <a:p>
            <a:pPr algn="just">
              <a:lnSpc>
                <a:spcPct val="70000"/>
              </a:lnSpc>
              <a:spcBef>
                <a:spcPts val="1000"/>
              </a:spcBef>
            </a:pPr>
            <a:r>
              <a:rPr lang="es-MX" sz="2400" b="1" dirty="0">
                <a:solidFill>
                  <a:srgbClr val="0E3794"/>
                </a:solidFill>
                <a:latin typeface="FS Joey"/>
              </a:rPr>
              <a:t>Acción</a:t>
            </a:r>
          </a:p>
          <a:p>
            <a:pPr algn="just">
              <a:lnSpc>
                <a:spcPct val="70000"/>
              </a:lnSpc>
              <a:spcBef>
                <a:spcPts val="1000"/>
              </a:spcBef>
            </a:pPr>
            <a:r>
              <a:rPr lang="es-MX" sz="2800" dirty="0">
                <a:latin typeface="FS Joey"/>
              </a:rPr>
              <a:t>Se emitieron </a:t>
            </a:r>
            <a:r>
              <a:rPr lang="es-MX" sz="2800" b="1" dirty="0">
                <a:latin typeface="FS Joey"/>
              </a:rPr>
              <a:t>6 recomendaciones</a:t>
            </a:r>
            <a:r>
              <a:rPr lang="es-MX" sz="2800" dirty="0">
                <a:latin typeface="FS Joey"/>
              </a:rPr>
              <a:t>: Patronato de Bomberos (4), Parque Metropolitano (1) y Dirección General de Desarrollo Social y Humano (1).</a:t>
            </a:r>
          </a:p>
          <a:p>
            <a:pPr algn="just">
              <a:lnSpc>
                <a:spcPct val="70000"/>
              </a:lnSpc>
              <a:spcBef>
                <a:spcPts val="1000"/>
              </a:spcBef>
            </a:pPr>
            <a:endParaRPr lang="es-MX" sz="2400" dirty="0">
              <a:latin typeface="FS Joey"/>
            </a:endParaRPr>
          </a:p>
        </p:txBody>
      </p:sp>
      <p:graphicFrame>
        <p:nvGraphicFramePr>
          <p:cNvPr id="15" name="Tabla 14">
            <a:extLst>
              <a:ext uri="{FF2B5EF4-FFF2-40B4-BE49-F238E27FC236}">
                <a16:creationId xmlns:a16="http://schemas.microsoft.com/office/drawing/2014/main" id="{FE17A2F8-0E0A-4C47-B315-49EC493E232A}"/>
              </a:ext>
            </a:extLst>
          </p:cNvPr>
          <p:cNvGraphicFramePr>
            <a:graphicFrameLocks noGrp="1"/>
          </p:cNvGraphicFramePr>
          <p:nvPr/>
        </p:nvGraphicFramePr>
        <p:xfrm>
          <a:off x="165210" y="2507163"/>
          <a:ext cx="6064483" cy="3425452"/>
        </p:xfrm>
        <a:graphic>
          <a:graphicData uri="http://schemas.openxmlformats.org/drawingml/2006/table">
            <a:tbl>
              <a:tblPr firstRow="1" bandRow="1">
                <a:tableStyleId>{5C22544A-7EE6-4342-B048-85BDC9FD1C3A}</a:tableStyleId>
              </a:tblPr>
              <a:tblGrid>
                <a:gridCol w="3484605">
                  <a:extLst>
                    <a:ext uri="{9D8B030D-6E8A-4147-A177-3AD203B41FA5}">
                      <a16:colId xmlns:a16="http://schemas.microsoft.com/office/drawing/2014/main" val="20000"/>
                    </a:ext>
                  </a:extLst>
                </a:gridCol>
                <a:gridCol w="2579878">
                  <a:extLst>
                    <a:ext uri="{9D8B030D-6E8A-4147-A177-3AD203B41FA5}">
                      <a16:colId xmlns:a16="http://schemas.microsoft.com/office/drawing/2014/main" val="20001"/>
                    </a:ext>
                  </a:extLst>
                </a:gridCol>
              </a:tblGrid>
              <a:tr h="395244">
                <a:tc gridSpan="2">
                  <a:txBody>
                    <a:bodyPr/>
                    <a:lstStyle/>
                    <a:p>
                      <a:pPr algn="ctr"/>
                      <a:r>
                        <a:rPr lang="es-MX" dirty="0"/>
                        <a:t>BIMESTRE</a:t>
                      </a:r>
                      <a:r>
                        <a:rPr lang="es-MX" baseline="0" dirty="0"/>
                        <a:t> ENERO - FEBRERO</a:t>
                      </a:r>
                      <a:endParaRPr lang="es-MX" dirty="0"/>
                    </a:p>
                  </a:txBody>
                  <a:tcPr/>
                </a:tc>
                <a:tc hMerge="1">
                  <a:txBody>
                    <a:bodyPr/>
                    <a:lstStyle/>
                    <a:p>
                      <a:pPr algn="ctr"/>
                      <a:endParaRPr lang="es-MX" dirty="0"/>
                    </a:p>
                  </a:txBody>
                  <a:tcPr/>
                </a:tc>
                <a:extLst>
                  <a:ext uri="{0D108BD9-81ED-4DB2-BD59-A6C34878D82A}">
                    <a16:rowId xmlns:a16="http://schemas.microsoft.com/office/drawing/2014/main" val="10000"/>
                  </a:ext>
                </a:extLst>
              </a:tr>
              <a:tr h="757552">
                <a:tc>
                  <a:txBody>
                    <a:bodyPr/>
                    <a:lstStyle/>
                    <a:p>
                      <a:pPr algn="ctr"/>
                      <a:r>
                        <a:rPr lang="es-MX" sz="2000" kern="1200" dirty="0">
                          <a:solidFill>
                            <a:schemeClr val="tx1"/>
                          </a:solidFill>
                          <a:latin typeface="FS Joey"/>
                          <a:ea typeface="+mn-ea"/>
                          <a:cs typeface="+mn-cs"/>
                        </a:rPr>
                        <a:t>Expedientes activos al inicio del bimestre</a:t>
                      </a:r>
                    </a:p>
                  </a:txBody>
                  <a:tcPr/>
                </a:tc>
                <a:tc>
                  <a:txBody>
                    <a:bodyPr/>
                    <a:lstStyle/>
                    <a:p>
                      <a:pPr algn="ctr"/>
                      <a:r>
                        <a:rPr lang="es-MX" sz="2400" b="1" dirty="0"/>
                        <a:t>27</a:t>
                      </a:r>
                    </a:p>
                  </a:txBody>
                  <a:tcPr/>
                </a:tc>
                <a:extLst>
                  <a:ext uri="{0D108BD9-81ED-4DB2-BD59-A6C34878D82A}">
                    <a16:rowId xmlns:a16="http://schemas.microsoft.com/office/drawing/2014/main" val="10001"/>
                  </a:ext>
                </a:extLst>
              </a:tr>
              <a:tr h="757552">
                <a:tc>
                  <a:txBody>
                    <a:bodyPr/>
                    <a:lstStyle/>
                    <a:p>
                      <a:pPr algn="ctr"/>
                      <a:r>
                        <a:rPr lang="es-MX" sz="2000" kern="1200">
                          <a:solidFill>
                            <a:schemeClr val="tx1"/>
                          </a:solidFill>
                          <a:latin typeface="FS Joey"/>
                          <a:ea typeface="+mn-ea"/>
                          <a:cs typeface="+mn-cs"/>
                        </a:rPr>
                        <a:t>Expedientes iniciados durante el bimestre</a:t>
                      </a:r>
                    </a:p>
                  </a:txBody>
                  <a:tcPr/>
                </a:tc>
                <a:tc>
                  <a:txBody>
                    <a:bodyPr/>
                    <a:lstStyle/>
                    <a:p>
                      <a:pPr algn="ctr"/>
                      <a:r>
                        <a:rPr lang="es-MX" sz="2400" b="1" dirty="0"/>
                        <a:t>19</a:t>
                      </a:r>
                    </a:p>
                  </a:txBody>
                  <a:tcPr/>
                </a:tc>
                <a:extLst>
                  <a:ext uri="{0D108BD9-81ED-4DB2-BD59-A6C34878D82A}">
                    <a16:rowId xmlns:a16="http://schemas.microsoft.com/office/drawing/2014/main" val="10002"/>
                  </a:ext>
                </a:extLst>
              </a:tr>
              <a:tr h="7575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000" kern="1200" dirty="0">
                          <a:solidFill>
                            <a:schemeClr val="tx1"/>
                          </a:solidFill>
                          <a:latin typeface="FS Joey"/>
                          <a:ea typeface="+mn-ea"/>
                          <a:cs typeface="+mn-cs"/>
                        </a:rPr>
                        <a:t>Expedientes concluidos durante el bimestre</a:t>
                      </a:r>
                    </a:p>
                  </a:txBody>
                  <a:tcPr/>
                </a:tc>
                <a:tc>
                  <a:txBody>
                    <a:bodyPr/>
                    <a:lstStyle/>
                    <a:p>
                      <a:pPr algn="ctr"/>
                      <a:r>
                        <a:rPr lang="es-MX" sz="2400" b="1" dirty="0"/>
                        <a:t>17</a:t>
                      </a:r>
                    </a:p>
                  </a:txBody>
                  <a:tcPr/>
                </a:tc>
                <a:extLst>
                  <a:ext uri="{0D108BD9-81ED-4DB2-BD59-A6C34878D82A}">
                    <a16:rowId xmlns:a16="http://schemas.microsoft.com/office/drawing/2014/main" val="10003"/>
                  </a:ext>
                </a:extLst>
              </a:tr>
              <a:tr h="757552">
                <a:tc>
                  <a:txBody>
                    <a:bodyPr/>
                    <a:lstStyle/>
                    <a:p>
                      <a:pPr algn="ctr"/>
                      <a:r>
                        <a:rPr lang="es-MX" sz="2000" kern="1200">
                          <a:solidFill>
                            <a:schemeClr val="tx1"/>
                          </a:solidFill>
                          <a:latin typeface="FS Joey"/>
                          <a:ea typeface="+mn-ea"/>
                          <a:cs typeface="+mn-cs"/>
                        </a:rPr>
                        <a:t>Expedientes activos al final del bimestre</a:t>
                      </a:r>
                    </a:p>
                  </a:txBody>
                  <a:tcPr/>
                </a:tc>
                <a:tc>
                  <a:txBody>
                    <a:bodyPr/>
                    <a:lstStyle/>
                    <a:p>
                      <a:pPr algn="ctr"/>
                      <a:r>
                        <a:rPr lang="es-MX" sz="2400" b="1" dirty="0"/>
                        <a:t>29</a:t>
                      </a:r>
                    </a:p>
                  </a:txBody>
                  <a:tcPr/>
                </a:tc>
                <a:extLst>
                  <a:ext uri="{0D108BD9-81ED-4DB2-BD59-A6C34878D82A}">
                    <a16:rowId xmlns:a16="http://schemas.microsoft.com/office/drawing/2014/main" val="10004"/>
                  </a:ext>
                </a:extLst>
              </a:tr>
            </a:tbl>
          </a:graphicData>
        </a:graphic>
      </p:graphicFrame>
      <p:sp>
        <p:nvSpPr>
          <p:cNvPr id="17" name="Rectángulo 16">
            <a:extLst>
              <a:ext uri="{FF2B5EF4-FFF2-40B4-BE49-F238E27FC236}">
                <a16:creationId xmlns:a16="http://schemas.microsoft.com/office/drawing/2014/main" id="{C08D6757-DEF8-0746-B423-B4DEFEE37EB5}"/>
              </a:ext>
            </a:extLst>
          </p:cNvPr>
          <p:cNvSpPr/>
          <p:nvPr/>
        </p:nvSpPr>
        <p:spPr>
          <a:xfrm>
            <a:off x="6551098" y="3800605"/>
            <a:ext cx="5296287" cy="2444452"/>
          </a:xfrm>
          <a:prstGeom prst="rect">
            <a:avLst/>
          </a:prstGeom>
        </p:spPr>
        <p:txBody>
          <a:bodyPr wrap="square">
            <a:spAutoFit/>
          </a:bodyPr>
          <a:lstStyle/>
          <a:p>
            <a:pPr algn="just">
              <a:lnSpc>
                <a:spcPct val="70000"/>
              </a:lnSpc>
              <a:spcBef>
                <a:spcPts val="1000"/>
              </a:spcBef>
            </a:pPr>
            <a:r>
              <a:rPr lang="es-MX" sz="2900" b="1" dirty="0">
                <a:solidFill>
                  <a:srgbClr val="0E3794"/>
                </a:solidFill>
                <a:latin typeface="FS Joey"/>
              </a:rPr>
              <a:t>Acción</a:t>
            </a:r>
          </a:p>
          <a:p>
            <a:pPr algn="just">
              <a:lnSpc>
                <a:spcPct val="70000"/>
              </a:lnSpc>
              <a:spcBef>
                <a:spcPts val="1000"/>
              </a:spcBef>
            </a:pPr>
            <a:r>
              <a:rPr lang="es-MX" sz="2800" dirty="0">
                <a:latin typeface="FS Joey"/>
              </a:rPr>
              <a:t>Se emitieron </a:t>
            </a:r>
            <a:r>
              <a:rPr lang="es-MX" sz="2800" b="1" dirty="0">
                <a:latin typeface="FS Joey"/>
              </a:rPr>
              <a:t>Informes de Presunta Responsabilidad: 1</a:t>
            </a:r>
            <a:r>
              <a:rPr lang="es-MX" sz="2800" dirty="0">
                <a:latin typeface="FS Joey"/>
              </a:rPr>
              <a:t> Dirección de Talleres Mecánicos y </a:t>
            </a:r>
            <a:r>
              <a:rPr lang="es-MX" sz="2800" b="1" dirty="0">
                <a:latin typeface="FS Joey"/>
              </a:rPr>
              <a:t>1</a:t>
            </a:r>
            <a:r>
              <a:rPr lang="es-MX" sz="2800" dirty="0">
                <a:latin typeface="FS Joey"/>
              </a:rPr>
              <a:t> a la Dirección General de Policía Municipal.</a:t>
            </a:r>
            <a:endParaRPr lang="es-MX" sz="2800" dirty="0">
              <a:solidFill>
                <a:srgbClr val="0E3794"/>
              </a:solidFill>
              <a:latin typeface="FS Joey"/>
            </a:endParaRPr>
          </a:p>
          <a:p>
            <a:pPr algn="just">
              <a:lnSpc>
                <a:spcPct val="70000"/>
              </a:lnSpc>
              <a:spcBef>
                <a:spcPts val="1000"/>
              </a:spcBef>
            </a:pPr>
            <a:endParaRPr lang="es-MX" sz="2400" dirty="0">
              <a:solidFill>
                <a:srgbClr val="0E3794"/>
              </a:solidFill>
              <a:latin typeface="FS Joey"/>
            </a:endParaRPr>
          </a:p>
        </p:txBody>
      </p:sp>
    </p:spTree>
    <p:extLst>
      <p:ext uri="{BB962C8B-B14F-4D97-AF65-F5344CB8AC3E}">
        <p14:creationId xmlns:p14="http://schemas.microsoft.com/office/powerpoint/2010/main" val="2735125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0" y="0"/>
            <a:ext cx="12202849" cy="7215719"/>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pic>
        <p:nvPicPr>
          <p:cNvPr id="5" name="Imagen 4">
            <a:extLst>
              <a:ext uri="{FF2B5EF4-FFF2-40B4-BE49-F238E27FC236}">
                <a16:creationId xmlns:a16="http://schemas.microsoft.com/office/drawing/2014/main" id="{CE7AF9E1-38D8-1B4C-82C4-2CD3A3EB3F3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74"/>
          <a:stretch/>
        </p:blipFill>
        <p:spPr>
          <a:xfrm>
            <a:off x="7377280" y="8272"/>
            <a:ext cx="4814718" cy="791386"/>
          </a:xfrm>
          <a:prstGeom prst="rect">
            <a:avLst/>
          </a:prstGeom>
        </p:spPr>
      </p:pic>
      <p:sp>
        <p:nvSpPr>
          <p:cNvPr id="12" name="Rectángulo 11">
            <a:extLst>
              <a:ext uri="{FF2B5EF4-FFF2-40B4-BE49-F238E27FC236}">
                <a16:creationId xmlns:a16="http://schemas.microsoft.com/office/drawing/2014/main" id="{660DCA7A-E21A-B04A-9FB0-9521B46A1243}"/>
              </a:ext>
            </a:extLst>
          </p:cNvPr>
          <p:cNvSpPr/>
          <p:nvPr/>
        </p:nvSpPr>
        <p:spPr>
          <a:xfrm>
            <a:off x="-86170" y="312522"/>
            <a:ext cx="7549620" cy="1169551"/>
          </a:xfrm>
          <a:prstGeom prst="rect">
            <a:avLst/>
          </a:prstGeom>
        </p:spPr>
        <p:txBody>
          <a:bodyPr wrap="square">
            <a:spAutoFit/>
          </a:bodyPr>
          <a:lstStyle/>
          <a:p>
            <a:pPr algn="ctr"/>
            <a:br>
              <a:rPr lang="es-MX" dirty="0"/>
            </a:br>
            <a:r>
              <a:rPr lang="es-MX" sz="2800" b="1" dirty="0">
                <a:solidFill>
                  <a:srgbClr val="0F3CA1"/>
                </a:solidFill>
                <a:latin typeface="FS Joey"/>
              </a:rPr>
              <a:t>Promoción de Sanciones en proceso de ejecución</a:t>
            </a:r>
          </a:p>
          <a:p>
            <a:pPr algn="ctr"/>
            <a:endParaRPr lang="es-MX" sz="2400" b="1" dirty="0">
              <a:solidFill>
                <a:srgbClr val="0F3CA1"/>
              </a:solidFill>
              <a:latin typeface="FS Joey"/>
            </a:endParaRPr>
          </a:p>
        </p:txBody>
      </p:sp>
      <p:sp>
        <p:nvSpPr>
          <p:cNvPr id="11" name="CuadroTexto 10">
            <a:extLst>
              <a:ext uri="{FF2B5EF4-FFF2-40B4-BE49-F238E27FC236}">
                <a16:creationId xmlns:a16="http://schemas.microsoft.com/office/drawing/2014/main" id="{501B6DE0-9EA0-A94D-B339-4A3B73C58443}"/>
              </a:ext>
            </a:extLst>
          </p:cNvPr>
          <p:cNvSpPr txBox="1"/>
          <p:nvPr/>
        </p:nvSpPr>
        <p:spPr>
          <a:xfrm>
            <a:off x="708018" y="1562177"/>
            <a:ext cx="10524664" cy="1938992"/>
          </a:xfrm>
          <a:prstGeom prst="rect">
            <a:avLst/>
          </a:prstGeom>
          <a:noFill/>
        </p:spPr>
        <p:txBody>
          <a:bodyPr wrap="square" rtlCol="0">
            <a:spAutoFit/>
          </a:bodyPr>
          <a:lstStyle/>
          <a:p>
            <a:pPr algn="just"/>
            <a:r>
              <a:rPr lang="es-MX" sz="2000" b="1" dirty="0">
                <a:latin typeface="Arial" panose="020B0604020202020204" pitchFamily="34" charset="0"/>
                <a:cs typeface="Arial" panose="020B0604020202020204" pitchFamily="34" charset="0"/>
              </a:rPr>
              <a:t>Acción: </a:t>
            </a:r>
            <a:r>
              <a:rPr lang="es-MX" sz="2000" dirty="0">
                <a:latin typeface="Arial" panose="020B0604020202020204" pitchFamily="34" charset="0"/>
                <a:cs typeface="Arial" panose="020B0604020202020204" pitchFamily="34" charset="0"/>
              </a:rPr>
              <a:t>Análisis del cumplimiento de los requisitos de la ley en </a:t>
            </a:r>
            <a:r>
              <a:rPr lang="es-MX" sz="2000" b="1" dirty="0">
                <a:latin typeface="Arial" panose="020B0604020202020204" pitchFamily="34" charset="0"/>
                <a:cs typeface="Arial" panose="020B0604020202020204" pitchFamily="34" charset="0"/>
              </a:rPr>
              <a:t>2</a:t>
            </a:r>
            <a:r>
              <a:rPr lang="es-MX" sz="2000" dirty="0">
                <a:latin typeface="Arial" panose="020B0604020202020204" pitchFamily="34" charset="0"/>
                <a:cs typeface="Arial" panose="020B0604020202020204" pitchFamily="34" charset="0"/>
              </a:rPr>
              <a:t> Informes de Presunta Responsabilidad Administrativa.</a:t>
            </a:r>
          </a:p>
          <a:p>
            <a:pPr algn="just"/>
            <a:endParaRPr lang="es-MX" sz="2000" b="1" dirty="0">
              <a:latin typeface="Arial" panose="020B0604020202020204" pitchFamily="34" charset="0"/>
              <a:cs typeface="Arial" panose="020B0604020202020204" pitchFamily="34" charset="0"/>
            </a:endParaRPr>
          </a:p>
          <a:p>
            <a:pPr algn="just"/>
            <a:r>
              <a:rPr lang="es-MX" sz="2000" b="1" dirty="0">
                <a:latin typeface="Arial" panose="020B0604020202020204" pitchFamily="34" charset="0"/>
                <a:cs typeface="Arial" panose="020B0604020202020204" pitchFamily="34" charset="0"/>
              </a:rPr>
              <a:t>Resultado: </a:t>
            </a:r>
            <a:r>
              <a:rPr lang="es-MX" sz="2000" dirty="0">
                <a:latin typeface="Arial" panose="020B0604020202020204" pitchFamily="34" charset="0"/>
                <a:cs typeface="Arial" panose="020B0604020202020204" pitchFamily="34" charset="0"/>
              </a:rPr>
              <a:t>Inicio de </a:t>
            </a:r>
            <a:r>
              <a:rPr lang="es-MX" sz="2000" b="1" dirty="0">
                <a:latin typeface="Arial" panose="020B0604020202020204" pitchFamily="34" charset="0"/>
                <a:cs typeface="Arial" panose="020B0604020202020204" pitchFamily="34" charset="0"/>
              </a:rPr>
              <a:t>1 </a:t>
            </a:r>
            <a:r>
              <a:rPr lang="es-MX" sz="2000" dirty="0">
                <a:latin typeface="Arial" panose="020B0604020202020204" pitchFamily="34" charset="0"/>
                <a:cs typeface="Arial" panose="020B0604020202020204" pitchFamily="34" charset="0"/>
              </a:rPr>
              <a:t>Procedimientos de Responsabilidad Administrativa y se previene </a:t>
            </a:r>
            <a:r>
              <a:rPr lang="es-MX" sz="2000" b="1" dirty="0">
                <a:latin typeface="Arial" panose="020B0604020202020204" pitchFamily="34" charset="0"/>
                <a:cs typeface="Arial" panose="020B0604020202020204" pitchFamily="34" charset="0"/>
              </a:rPr>
              <a:t>1</a:t>
            </a:r>
            <a:r>
              <a:rPr lang="es-MX" sz="2000" dirty="0">
                <a:latin typeface="Arial" panose="020B0604020202020204" pitchFamily="34" charset="0"/>
                <a:cs typeface="Arial" panose="020B0604020202020204" pitchFamily="34" charset="0"/>
              </a:rPr>
              <a:t> procedimiento a fin de que se subsane Informe de Presunta Responsabilidad Administrativa al adolecer de los requisitos previstos en ley.</a:t>
            </a:r>
          </a:p>
        </p:txBody>
      </p:sp>
      <p:graphicFrame>
        <p:nvGraphicFramePr>
          <p:cNvPr id="4" name="Tabla 3"/>
          <p:cNvGraphicFramePr>
            <a:graphicFrameLocks noGrp="1"/>
          </p:cNvGraphicFramePr>
          <p:nvPr>
            <p:extLst>
              <p:ext uri="{D42A27DB-BD31-4B8C-83A1-F6EECF244321}">
                <p14:modId xmlns:p14="http://schemas.microsoft.com/office/powerpoint/2010/main" val="1053364014"/>
              </p:ext>
            </p:extLst>
          </p:nvPr>
        </p:nvGraphicFramePr>
        <p:xfrm>
          <a:off x="1933817" y="3970938"/>
          <a:ext cx="8073067" cy="1921797"/>
        </p:xfrm>
        <a:graphic>
          <a:graphicData uri="http://schemas.openxmlformats.org/drawingml/2006/table">
            <a:tbl>
              <a:tblPr firstRow="1" firstCol="1" bandRow="1">
                <a:tableStyleId>{5C22544A-7EE6-4342-B048-85BDC9FD1C3A}</a:tableStyleId>
              </a:tblPr>
              <a:tblGrid>
                <a:gridCol w="266315">
                  <a:extLst>
                    <a:ext uri="{9D8B030D-6E8A-4147-A177-3AD203B41FA5}">
                      <a16:colId xmlns:a16="http://schemas.microsoft.com/office/drawing/2014/main" val="20000"/>
                    </a:ext>
                  </a:extLst>
                </a:gridCol>
                <a:gridCol w="1663395">
                  <a:extLst>
                    <a:ext uri="{9D8B030D-6E8A-4147-A177-3AD203B41FA5}">
                      <a16:colId xmlns:a16="http://schemas.microsoft.com/office/drawing/2014/main" val="20001"/>
                    </a:ext>
                  </a:extLst>
                </a:gridCol>
                <a:gridCol w="1725904">
                  <a:extLst>
                    <a:ext uri="{9D8B030D-6E8A-4147-A177-3AD203B41FA5}">
                      <a16:colId xmlns:a16="http://schemas.microsoft.com/office/drawing/2014/main" val="20002"/>
                    </a:ext>
                  </a:extLst>
                </a:gridCol>
                <a:gridCol w="1651736">
                  <a:extLst>
                    <a:ext uri="{9D8B030D-6E8A-4147-A177-3AD203B41FA5}">
                      <a16:colId xmlns:a16="http://schemas.microsoft.com/office/drawing/2014/main" val="20003"/>
                    </a:ext>
                  </a:extLst>
                </a:gridCol>
                <a:gridCol w="2765717">
                  <a:extLst>
                    <a:ext uri="{9D8B030D-6E8A-4147-A177-3AD203B41FA5}">
                      <a16:colId xmlns:a16="http://schemas.microsoft.com/office/drawing/2014/main" val="20004"/>
                    </a:ext>
                  </a:extLst>
                </a:gridCol>
              </a:tblGrid>
              <a:tr h="427343">
                <a:tc>
                  <a:txBody>
                    <a:bodyPr/>
                    <a:lstStyle/>
                    <a:p>
                      <a:pPr algn="ctr">
                        <a:spcAft>
                          <a:spcPts val="0"/>
                        </a:spcAft>
                      </a:pPr>
                      <a:r>
                        <a:rPr lang="es-MX" sz="1400" dirty="0">
                          <a:effectLst/>
                        </a:rPr>
                        <a:t> </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400" dirty="0">
                          <a:effectLst/>
                        </a:rPr>
                        <a:t>No. de Expediente</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400" dirty="0">
                          <a:effectLst/>
                        </a:rPr>
                        <a:t>Dependencia/Entidad</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400">
                          <a:effectLst/>
                        </a:rPr>
                        <a:t> </a:t>
                      </a:r>
                    </a:p>
                    <a:p>
                      <a:pPr algn="ctr">
                        <a:spcAft>
                          <a:spcPts val="0"/>
                        </a:spcAft>
                      </a:pPr>
                      <a:r>
                        <a:rPr lang="es-MX" sz="1400">
                          <a:effectLst/>
                        </a:rPr>
                        <a:t>Motivo</a:t>
                      </a:r>
                      <a:endParaRPr lang="es-MX"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400">
                          <a:effectLst/>
                        </a:rPr>
                        <a:t>Acuerdo</a:t>
                      </a:r>
                      <a:endParaRPr lang="es-MX" sz="14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0"/>
                  </a:ext>
                </a:extLst>
              </a:tr>
              <a:tr h="820592">
                <a:tc>
                  <a:txBody>
                    <a:bodyPr/>
                    <a:lstStyle/>
                    <a:p>
                      <a:pPr algn="ctr">
                        <a:spcAft>
                          <a:spcPts val="0"/>
                        </a:spcAft>
                      </a:pPr>
                      <a:r>
                        <a:rPr lang="es-MX" sz="1400">
                          <a:effectLst/>
                        </a:rPr>
                        <a:t>1</a:t>
                      </a:r>
                      <a:endParaRPr lang="es-MX" sz="14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400">
                          <a:effectLst/>
                        </a:rPr>
                        <a:t>PRA/1/2021</a:t>
                      </a:r>
                      <a:endParaRPr lang="es-MX" sz="14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400" dirty="0">
                          <a:effectLst/>
                        </a:rPr>
                        <a:t>Secretaría de Seguridad Pública Municipal</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400" dirty="0">
                          <a:effectLst/>
                        </a:rPr>
                        <a:t> </a:t>
                      </a:r>
                    </a:p>
                    <a:p>
                      <a:pPr algn="ctr">
                        <a:spcAft>
                          <a:spcPts val="0"/>
                        </a:spcAft>
                      </a:pPr>
                      <a:r>
                        <a:rPr lang="es-MX" sz="1400" dirty="0">
                          <a:effectLst/>
                        </a:rPr>
                        <a:t>Falta de respeto a compañeras de trabajo</a:t>
                      </a:r>
                      <a:endParaRPr lang="es-MX" sz="1400" dirty="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400" dirty="0">
                          <a:effectLst/>
                        </a:rPr>
                        <a:t>Admisión (Cumple todos los elementos del artículo 194 de la ley de la materia)</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1"/>
                  </a:ext>
                </a:extLst>
              </a:tr>
              <a:tr h="641014">
                <a:tc>
                  <a:txBody>
                    <a:bodyPr/>
                    <a:lstStyle/>
                    <a:p>
                      <a:pPr algn="ctr">
                        <a:spcAft>
                          <a:spcPts val="0"/>
                        </a:spcAft>
                      </a:pPr>
                      <a:r>
                        <a:rPr lang="es-MX" sz="1400">
                          <a:effectLst/>
                        </a:rPr>
                        <a:t>2</a:t>
                      </a:r>
                      <a:endParaRPr lang="es-MX" sz="14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400">
                          <a:effectLst/>
                        </a:rPr>
                        <a:t>PRA/2/2021</a:t>
                      </a:r>
                      <a:endParaRPr lang="es-MX" sz="14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400" dirty="0">
                          <a:effectLst/>
                        </a:rPr>
                        <a:t>Tesorería Municipal</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400">
                          <a:effectLst/>
                        </a:rPr>
                        <a:t>Irregularidades en sus funciones</a:t>
                      </a:r>
                      <a:endParaRPr lang="es-MX"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400" dirty="0">
                          <a:effectLst/>
                        </a:rPr>
                        <a:t>Prevención (No cumple todos los elementos del artículo 194 de la ley de la materia) </a:t>
                      </a:r>
                      <a:endParaRPr lang="es-MX" sz="14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133098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0" y="0"/>
            <a:ext cx="12202849" cy="7215719"/>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pic>
        <p:nvPicPr>
          <p:cNvPr id="5" name="Imagen 4">
            <a:extLst>
              <a:ext uri="{FF2B5EF4-FFF2-40B4-BE49-F238E27FC236}">
                <a16:creationId xmlns:a16="http://schemas.microsoft.com/office/drawing/2014/main" id="{CE7AF9E1-38D8-1B4C-82C4-2CD3A3EB3F3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74"/>
          <a:stretch/>
        </p:blipFill>
        <p:spPr>
          <a:xfrm>
            <a:off x="7377280" y="8271"/>
            <a:ext cx="4814718" cy="1110273"/>
          </a:xfrm>
          <a:prstGeom prst="rect">
            <a:avLst/>
          </a:prstGeom>
        </p:spPr>
      </p:pic>
      <p:sp>
        <p:nvSpPr>
          <p:cNvPr id="7" name="Marcador de contenido 14">
            <a:extLst>
              <a:ext uri="{FF2B5EF4-FFF2-40B4-BE49-F238E27FC236}">
                <a16:creationId xmlns:a16="http://schemas.microsoft.com/office/drawing/2014/main" id="{45B1EFC7-296C-7641-ACD8-7817EEF8001E}"/>
              </a:ext>
            </a:extLst>
          </p:cNvPr>
          <p:cNvSpPr>
            <a:spLocks noGrp="1"/>
          </p:cNvSpPr>
          <p:nvPr>
            <p:ph sz="half" idx="1"/>
          </p:nvPr>
        </p:nvSpPr>
        <p:spPr>
          <a:xfrm>
            <a:off x="7890199" y="1956933"/>
            <a:ext cx="3788880" cy="1504761"/>
          </a:xfrm>
        </p:spPr>
        <p:txBody>
          <a:bodyPr>
            <a:noAutofit/>
          </a:bodyPr>
          <a:lstStyle/>
          <a:p>
            <a:pPr marL="0" indent="0" algn="just">
              <a:buNone/>
            </a:pPr>
            <a:r>
              <a:rPr lang="es-MX" sz="2600" b="1" dirty="0">
                <a:solidFill>
                  <a:schemeClr val="accent1">
                    <a:lumMod val="75000"/>
                  </a:schemeClr>
                </a:solidFill>
                <a:latin typeface="FS Joey"/>
              </a:rPr>
              <a:t>Acción:</a:t>
            </a:r>
          </a:p>
          <a:p>
            <a:pPr marL="0" indent="0" algn="just">
              <a:buNone/>
            </a:pPr>
            <a:r>
              <a:rPr lang="es-MX" dirty="0"/>
              <a:t>Se emplazó a </a:t>
            </a:r>
            <a:r>
              <a:rPr lang="es-MX" b="1" dirty="0"/>
              <a:t>7</a:t>
            </a:r>
            <a:r>
              <a:rPr lang="es-MX" dirty="0"/>
              <a:t> sujetos de responsabilidad administrativa, citándoseles a estos a la celebración de la audiencia inicial</a:t>
            </a:r>
          </a:p>
        </p:txBody>
      </p:sp>
      <p:sp>
        <p:nvSpPr>
          <p:cNvPr id="12" name="Rectángulo 11">
            <a:extLst>
              <a:ext uri="{FF2B5EF4-FFF2-40B4-BE49-F238E27FC236}">
                <a16:creationId xmlns:a16="http://schemas.microsoft.com/office/drawing/2014/main" id="{660DCA7A-E21A-B04A-9FB0-9521B46A1243}"/>
              </a:ext>
            </a:extLst>
          </p:cNvPr>
          <p:cNvSpPr/>
          <p:nvPr/>
        </p:nvSpPr>
        <p:spPr>
          <a:xfrm>
            <a:off x="0" y="107211"/>
            <a:ext cx="7549620" cy="1107996"/>
          </a:xfrm>
          <a:prstGeom prst="rect">
            <a:avLst/>
          </a:prstGeom>
        </p:spPr>
        <p:txBody>
          <a:bodyPr wrap="square">
            <a:spAutoFit/>
          </a:bodyPr>
          <a:lstStyle/>
          <a:p>
            <a:pPr algn="ctr"/>
            <a:br>
              <a:rPr lang="es-MX" dirty="0"/>
            </a:br>
            <a:r>
              <a:rPr lang="es-MX" sz="2400" b="1" dirty="0">
                <a:solidFill>
                  <a:srgbClr val="0F3CA1"/>
                </a:solidFill>
                <a:latin typeface="FS Joey"/>
              </a:rPr>
              <a:t>Promoción de Sanciones en proceso de ejecución</a:t>
            </a:r>
          </a:p>
          <a:p>
            <a:pPr algn="ctr"/>
            <a:endParaRPr lang="es-MX" sz="2400" b="1" dirty="0">
              <a:solidFill>
                <a:srgbClr val="0F3CA1"/>
              </a:solidFill>
              <a:latin typeface="FS Joey"/>
            </a:endParaRPr>
          </a:p>
        </p:txBody>
      </p:sp>
      <p:graphicFrame>
        <p:nvGraphicFramePr>
          <p:cNvPr id="6" name="Tabla 5"/>
          <p:cNvGraphicFramePr>
            <a:graphicFrameLocks noGrp="1"/>
          </p:cNvGraphicFramePr>
          <p:nvPr>
            <p:extLst>
              <p:ext uri="{D42A27DB-BD31-4B8C-83A1-F6EECF244321}">
                <p14:modId xmlns:p14="http://schemas.microsoft.com/office/powerpoint/2010/main" val="3911322223"/>
              </p:ext>
            </p:extLst>
          </p:nvPr>
        </p:nvGraphicFramePr>
        <p:xfrm>
          <a:off x="259808" y="1207182"/>
          <a:ext cx="7056906" cy="4801353"/>
        </p:xfrm>
        <a:graphic>
          <a:graphicData uri="http://schemas.openxmlformats.org/drawingml/2006/table">
            <a:tbl>
              <a:tblPr firstRow="1" firstCol="1" bandRow="1">
                <a:tableStyleId>{5C22544A-7EE6-4342-B048-85BDC9FD1C3A}</a:tableStyleId>
              </a:tblPr>
              <a:tblGrid>
                <a:gridCol w="216816">
                  <a:extLst>
                    <a:ext uri="{9D8B030D-6E8A-4147-A177-3AD203B41FA5}">
                      <a16:colId xmlns:a16="http://schemas.microsoft.com/office/drawing/2014/main" val="20000"/>
                    </a:ext>
                  </a:extLst>
                </a:gridCol>
                <a:gridCol w="1259313">
                  <a:extLst>
                    <a:ext uri="{9D8B030D-6E8A-4147-A177-3AD203B41FA5}">
                      <a16:colId xmlns:a16="http://schemas.microsoft.com/office/drawing/2014/main" val="20001"/>
                    </a:ext>
                  </a:extLst>
                </a:gridCol>
                <a:gridCol w="1579339">
                  <a:extLst>
                    <a:ext uri="{9D8B030D-6E8A-4147-A177-3AD203B41FA5}">
                      <a16:colId xmlns:a16="http://schemas.microsoft.com/office/drawing/2014/main" val="20002"/>
                    </a:ext>
                  </a:extLst>
                </a:gridCol>
                <a:gridCol w="1681807">
                  <a:extLst>
                    <a:ext uri="{9D8B030D-6E8A-4147-A177-3AD203B41FA5}">
                      <a16:colId xmlns:a16="http://schemas.microsoft.com/office/drawing/2014/main" val="20003"/>
                    </a:ext>
                  </a:extLst>
                </a:gridCol>
                <a:gridCol w="2319631">
                  <a:extLst>
                    <a:ext uri="{9D8B030D-6E8A-4147-A177-3AD203B41FA5}">
                      <a16:colId xmlns:a16="http://schemas.microsoft.com/office/drawing/2014/main" val="20004"/>
                    </a:ext>
                  </a:extLst>
                </a:gridCol>
              </a:tblGrid>
              <a:tr h="489984">
                <a:tc>
                  <a:txBody>
                    <a:bodyPr/>
                    <a:lstStyle/>
                    <a:p>
                      <a:pPr algn="ctr">
                        <a:spcAft>
                          <a:spcPts val="0"/>
                        </a:spcAft>
                      </a:pPr>
                      <a:r>
                        <a:rPr lang="es-MX" sz="1300" dirty="0">
                          <a:effectLst/>
                        </a:rPr>
                        <a:t> </a:t>
                      </a:r>
                      <a:endParaRPr lang="es-MX" sz="1300" dirty="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300" dirty="0">
                          <a:effectLst/>
                        </a:rPr>
                        <a:t>No. de Expediente</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Dependencia/</a:t>
                      </a:r>
                    </a:p>
                    <a:p>
                      <a:pPr algn="ctr">
                        <a:spcAft>
                          <a:spcPts val="0"/>
                        </a:spcAft>
                      </a:pPr>
                      <a:r>
                        <a:rPr lang="es-MX" sz="1300">
                          <a:effectLst/>
                        </a:rPr>
                        <a:t>Entidad</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Cargo</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Motivo</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0"/>
                  </a:ext>
                </a:extLst>
              </a:tr>
              <a:tr h="461161">
                <a:tc>
                  <a:txBody>
                    <a:bodyPr/>
                    <a:lstStyle/>
                    <a:p>
                      <a:pPr algn="ctr">
                        <a:spcAft>
                          <a:spcPts val="0"/>
                        </a:spcAft>
                      </a:pPr>
                      <a:r>
                        <a:rPr lang="es-MX" sz="1300">
                          <a:effectLst/>
                        </a:rPr>
                        <a:t>1</a:t>
                      </a:r>
                      <a:endParaRPr lang="es-MX" sz="13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300" dirty="0">
                          <a:effectLst/>
                        </a:rPr>
                        <a:t>PRA/04/2020</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dirty="0">
                          <a:effectLst/>
                        </a:rPr>
                        <a:t>Dirección General de Protección Civil</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Ex Coordinador Operativo</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Omitir realizar su entrega-recepción</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1"/>
                  </a:ext>
                </a:extLst>
              </a:tr>
              <a:tr h="575491">
                <a:tc>
                  <a:txBody>
                    <a:bodyPr/>
                    <a:lstStyle/>
                    <a:p>
                      <a:pPr algn="ctr">
                        <a:spcAft>
                          <a:spcPts val="0"/>
                        </a:spcAft>
                      </a:pPr>
                      <a:r>
                        <a:rPr lang="es-MX" sz="1300">
                          <a:effectLst/>
                        </a:rPr>
                        <a:t>2</a:t>
                      </a:r>
                      <a:endParaRPr lang="es-MX" sz="13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300">
                          <a:effectLst/>
                        </a:rPr>
                        <a:t>PRA/13/2020</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dirty="0">
                          <a:effectLst/>
                        </a:rPr>
                        <a:t>Dirección General de Movilidad</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Ex Coordinador de Comunicación Social</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Falta de respeto a compañeros en el desempeño de sus funciones</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2"/>
                  </a:ext>
                </a:extLst>
              </a:tr>
              <a:tr h="615842">
                <a:tc>
                  <a:txBody>
                    <a:bodyPr/>
                    <a:lstStyle/>
                    <a:p>
                      <a:pPr algn="ctr">
                        <a:spcAft>
                          <a:spcPts val="0"/>
                        </a:spcAft>
                      </a:pPr>
                      <a:r>
                        <a:rPr lang="es-MX" sz="1300">
                          <a:effectLst/>
                        </a:rPr>
                        <a:t>3</a:t>
                      </a:r>
                      <a:endParaRPr lang="es-MX" sz="13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300">
                          <a:effectLst/>
                        </a:rPr>
                        <a:t>PRA/14/2020</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dirty="0">
                          <a:effectLst/>
                        </a:rPr>
                        <a:t>Dirección General de Movilidad</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Ex Coordinador de Comunicación Social</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dirty="0">
                          <a:effectLst/>
                        </a:rPr>
                        <a:t>Falta de respeto a compañeros en el desempeño de sus funciones</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3"/>
                  </a:ext>
                </a:extLst>
              </a:tr>
              <a:tr h="615842">
                <a:tc>
                  <a:txBody>
                    <a:bodyPr/>
                    <a:lstStyle/>
                    <a:p>
                      <a:pPr algn="ctr">
                        <a:spcAft>
                          <a:spcPts val="0"/>
                        </a:spcAft>
                      </a:pPr>
                      <a:r>
                        <a:rPr lang="es-MX" sz="1300">
                          <a:effectLst/>
                        </a:rPr>
                        <a:t>4</a:t>
                      </a:r>
                      <a:endParaRPr lang="es-MX" sz="13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300">
                          <a:effectLst/>
                        </a:rPr>
                        <a:t>PRA/15/2020</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dirty="0">
                          <a:effectLst/>
                        </a:rPr>
                        <a:t>Dirección General de Movilidad</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Ex Coordinador de Comunicación Social</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Falta de respeto a compañeros en el desempeño de sus funciones</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4"/>
                  </a:ext>
                </a:extLst>
              </a:tr>
              <a:tr h="615842">
                <a:tc>
                  <a:txBody>
                    <a:bodyPr/>
                    <a:lstStyle/>
                    <a:p>
                      <a:pPr algn="ctr">
                        <a:spcAft>
                          <a:spcPts val="0"/>
                        </a:spcAft>
                      </a:pPr>
                      <a:r>
                        <a:rPr lang="es-MX" sz="1300">
                          <a:effectLst/>
                        </a:rPr>
                        <a:t>5</a:t>
                      </a:r>
                      <a:endParaRPr lang="es-MX" sz="13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300">
                          <a:effectLst/>
                        </a:rPr>
                        <a:t>PRA/17/2020</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Dirección de Comercio y Consumo</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dirty="0">
                          <a:effectLst/>
                        </a:rPr>
                        <a:t>Inspector</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dirty="0">
                          <a:effectLst/>
                        </a:rPr>
                        <a:t>Irregularidad en funciones al elaborar acta</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5"/>
                  </a:ext>
                </a:extLst>
              </a:tr>
              <a:tr h="615842">
                <a:tc>
                  <a:txBody>
                    <a:bodyPr/>
                    <a:lstStyle/>
                    <a:p>
                      <a:pPr algn="ctr">
                        <a:spcAft>
                          <a:spcPts val="0"/>
                        </a:spcAft>
                      </a:pPr>
                      <a:r>
                        <a:rPr lang="es-MX" sz="1300">
                          <a:effectLst/>
                        </a:rPr>
                        <a:t>6</a:t>
                      </a:r>
                      <a:endParaRPr lang="es-MX" sz="13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300">
                          <a:effectLst/>
                        </a:rPr>
                        <a:t>PRA/18/2020</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Dirección de Comercio y Consumo</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Inspector</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dirty="0">
                          <a:effectLst/>
                        </a:rPr>
                        <a:t>Irregularidad en funciones al elaborar acta</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6"/>
                  </a:ext>
                </a:extLst>
              </a:tr>
              <a:tr h="691742">
                <a:tc>
                  <a:txBody>
                    <a:bodyPr/>
                    <a:lstStyle/>
                    <a:p>
                      <a:pPr algn="ctr">
                        <a:spcAft>
                          <a:spcPts val="0"/>
                        </a:spcAft>
                      </a:pPr>
                      <a:r>
                        <a:rPr lang="es-MX" sz="1300">
                          <a:effectLst/>
                        </a:rPr>
                        <a:t>7</a:t>
                      </a:r>
                      <a:endParaRPr lang="es-MX" sz="13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ctr">
                        <a:spcAft>
                          <a:spcPts val="0"/>
                        </a:spcAft>
                      </a:pPr>
                      <a:r>
                        <a:rPr lang="es-MX" sz="1300">
                          <a:effectLst/>
                        </a:rPr>
                        <a:t>PRA/01/2021</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Secretaría de Seguridad Pública Municipal</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a:effectLst/>
                        </a:rPr>
                        <a:t>Encargado de Almacén de la Dirección General de Policía Municipal de León</a:t>
                      </a:r>
                      <a:endParaRPr lang="es-MX" sz="13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300" dirty="0">
                          <a:effectLst/>
                        </a:rPr>
                        <a:t>Falta de respeto a compañeras de trabajo</a:t>
                      </a:r>
                      <a:endParaRPr lang="es-MX" sz="13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166647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3"/>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4"/>
          <a:stretch>
            <a:fillRect/>
          </a:stretch>
        </p:blipFill>
        <p:spPr>
          <a:xfrm>
            <a:off x="10920843" y="6082399"/>
            <a:ext cx="1045277" cy="734017"/>
          </a:xfrm>
          <a:prstGeom prst="rect">
            <a:avLst/>
          </a:prstGeom>
        </p:spPr>
      </p:pic>
      <p:pic>
        <p:nvPicPr>
          <p:cNvPr id="5" name="Imagen 4">
            <a:extLst>
              <a:ext uri="{FF2B5EF4-FFF2-40B4-BE49-F238E27FC236}">
                <a16:creationId xmlns:a16="http://schemas.microsoft.com/office/drawing/2014/main" id="{CE7AF9E1-38D8-1B4C-82C4-2CD3A3EB3F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774"/>
          <a:stretch/>
        </p:blipFill>
        <p:spPr>
          <a:xfrm>
            <a:off x="7377280" y="-8110"/>
            <a:ext cx="4814718" cy="1110273"/>
          </a:xfrm>
          <a:prstGeom prst="rect">
            <a:avLst/>
          </a:prstGeom>
        </p:spPr>
      </p:pic>
      <p:sp>
        <p:nvSpPr>
          <p:cNvPr id="7" name="Marcador de contenido 14">
            <a:extLst>
              <a:ext uri="{FF2B5EF4-FFF2-40B4-BE49-F238E27FC236}">
                <a16:creationId xmlns:a16="http://schemas.microsoft.com/office/drawing/2014/main" id="{45B1EFC7-296C-7641-ACD8-7817EEF8001E}"/>
              </a:ext>
            </a:extLst>
          </p:cNvPr>
          <p:cNvSpPr>
            <a:spLocks noGrp="1"/>
          </p:cNvSpPr>
          <p:nvPr>
            <p:ph sz="half" idx="1"/>
          </p:nvPr>
        </p:nvSpPr>
        <p:spPr>
          <a:xfrm>
            <a:off x="238469" y="1765041"/>
            <a:ext cx="5638931" cy="1287187"/>
          </a:xfrm>
        </p:spPr>
        <p:txBody>
          <a:bodyPr>
            <a:noAutofit/>
          </a:bodyPr>
          <a:lstStyle/>
          <a:p>
            <a:pPr marL="0" indent="0" algn="just">
              <a:buNone/>
            </a:pPr>
            <a:r>
              <a:rPr lang="es-MX" sz="2600" b="1" dirty="0">
                <a:solidFill>
                  <a:schemeClr val="accent1">
                    <a:lumMod val="75000"/>
                  </a:schemeClr>
                </a:solidFill>
                <a:latin typeface="FS Joey"/>
              </a:rPr>
              <a:t>Acción:</a:t>
            </a:r>
          </a:p>
          <a:p>
            <a:pPr marL="0" lvl="0" indent="0" algn="just">
              <a:lnSpc>
                <a:spcPct val="100000"/>
              </a:lnSpc>
              <a:spcBef>
                <a:spcPts val="0"/>
              </a:spcBef>
              <a:buNone/>
              <a:defRPr/>
            </a:pPr>
            <a:r>
              <a:rPr lang="es-MX" sz="2400" dirty="0">
                <a:latin typeface="Arial" panose="020B0604020202020204" pitchFamily="34" charset="0"/>
                <a:cs typeface="Arial" panose="020B0604020202020204" pitchFamily="34" charset="0"/>
              </a:rPr>
              <a:t>Se concluyeron </a:t>
            </a:r>
            <a:r>
              <a:rPr lang="es-MX" sz="2400" b="1" dirty="0">
                <a:latin typeface="Arial" panose="020B0604020202020204" pitchFamily="34" charset="0"/>
                <a:cs typeface="Arial" panose="020B0604020202020204" pitchFamily="34" charset="0"/>
              </a:rPr>
              <a:t>3</a:t>
            </a:r>
            <a:r>
              <a:rPr lang="es-MX" sz="2400" dirty="0">
                <a:latin typeface="Arial" panose="020B0604020202020204" pitchFamily="34" charset="0"/>
                <a:cs typeface="Arial" panose="020B0604020202020204" pitchFamily="34" charset="0"/>
              </a:rPr>
              <a:t> Procedimientos de Responsabilidad Administrativa.</a:t>
            </a:r>
            <a:endParaRPr lang="es-MX" sz="2400" dirty="0"/>
          </a:p>
        </p:txBody>
      </p:sp>
      <p:sp>
        <p:nvSpPr>
          <p:cNvPr id="9" name="Rectángulo 8">
            <a:extLst>
              <a:ext uri="{FF2B5EF4-FFF2-40B4-BE49-F238E27FC236}">
                <a16:creationId xmlns:a16="http://schemas.microsoft.com/office/drawing/2014/main" id="{907312BA-55C6-9545-9418-FF9686B0A463}"/>
              </a:ext>
            </a:extLst>
          </p:cNvPr>
          <p:cNvSpPr/>
          <p:nvPr/>
        </p:nvSpPr>
        <p:spPr>
          <a:xfrm>
            <a:off x="168895" y="3411110"/>
            <a:ext cx="5638931" cy="146072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lvl="0"/>
            <a:endParaRPr lang="es-MX" sz="1600" b="1" dirty="0">
              <a:solidFill>
                <a:srgbClr val="2C2CAE"/>
              </a:solidFill>
              <a:latin typeface="Arial" panose="020B0604020202020204" pitchFamily="34" charset="0"/>
              <a:cs typeface="Arial" panose="020B0604020202020204" pitchFamily="34" charset="0"/>
            </a:endParaRPr>
          </a:p>
          <a:p>
            <a:pPr lvl="0"/>
            <a:endParaRPr lang="es-MX" sz="1600" b="1" dirty="0">
              <a:solidFill>
                <a:srgbClr val="2C2CAE"/>
              </a:solidFill>
              <a:latin typeface="Arial" panose="020B0604020202020204" pitchFamily="34" charset="0"/>
              <a:cs typeface="Arial" panose="020B0604020202020204" pitchFamily="34" charset="0"/>
            </a:endParaRPr>
          </a:p>
          <a:p>
            <a:pPr lvl="0" algn="just">
              <a:lnSpc>
                <a:spcPct val="90000"/>
              </a:lnSpc>
              <a:spcBef>
                <a:spcPts val="1000"/>
              </a:spcBef>
            </a:pPr>
            <a:r>
              <a:rPr lang="es-MX" sz="2600" b="1" dirty="0">
                <a:solidFill>
                  <a:schemeClr val="accent1">
                    <a:lumMod val="75000"/>
                  </a:schemeClr>
                </a:solidFill>
                <a:latin typeface="FS Joey"/>
              </a:rPr>
              <a:t>Resultado:</a:t>
            </a:r>
          </a:p>
          <a:p>
            <a:pPr algn="just">
              <a:spcAft>
                <a:spcPts val="1000"/>
              </a:spcAft>
            </a:pPr>
            <a:r>
              <a:rPr lang="es-MX" sz="2400" dirty="0">
                <a:latin typeface="Arial" panose="020B0604020202020204" pitchFamily="34" charset="0"/>
                <a:cs typeface="Arial" panose="020B0604020202020204" pitchFamily="34" charset="0"/>
              </a:rPr>
              <a:t>Se decretó </a:t>
            </a:r>
            <a:r>
              <a:rPr lang="es-MX" sz="2400" b="1" dirty="0">
                <a:latin typeface="Arial" panose="020B0604020202020204" pitchFamily="34" charset="0"/>
                <a:cs typeface="Arial" panose="020B0604020202020204" pitchFamily="34" charset="0"/>
              </a:rPr>
              <a:t>2 </a:t>
            </a:r>
            <a:r>
              <a:rPr lang="es-MX" sz="2400" dirty="0">
                <a:latin typeface="Arial" panose="020B0604020202020204" pitchFamily="34" charset="0"/>
                <a:cs typeface="Arial" panose="020B0604020202020204" pitchFamily="34" charset="0"/>
              </a:rPr>
              <a:t>determinaciones de no responsabilidad, y</a:t>
            </a:r>
            <a:r>
              <a:rPr lang="es-MX" sz="2400" b="1" dirty="0">
                <a:latin typeface="Arial" panose="020B0604020202020204" pitchFamily="34" charset="0"/>
                <a:cs typeface="Arial" panose="020B0604020202020204" pitchFamily="34" charset="0"/>
              </a:rPr>
              <a:t> 1 </a:t>
            </a:r>
            <a:r>
              <a:rPr lang="es-MX" sz="2400" dirty="0">
                <a:latin typeface="Arial" panose="020B0604020202020204" pitchFamily="34" charset="0"/>
                <a:cs typeface="Arial" panose="020B0604020202020204" pitchFamily="34" charset="0"/>
              </a:rPr>
              <a:t>sobreseimiento.</a:t>
            </a:r>
          </a:p>
        </p:txBody>
      </p:sp>
      <p:sp>
        <p:nvSpPr>
          <p:cNvPr id="12" name="Rectángulo 11">
            <a:extLst>
              <a:ext uri="{FF2B5EF4-FFF2-40B4-BE49-F238E27FC236}">
                <a16:creationId xmlns:a16="http://schemas.microsoft.com/office/drawing/2014/main" id="{2BEAAB2E-838F-9D4B-9B9D-6D1BBDD0FBA1}"/>
              </a:ext>
            </a:extLst>
          </p:cNvPr>
          <p:cNvSpPr/>
          <p:nvPr/>
        </p:nvSpPr>
        <p:spPr>
          <a:xfrm>
            <a:off x="-186381" y="-6972"/>
            <a:ext cx="7757704" cy="1107996"/>
          </a:xfrm>
          <a:prstGeom prst="rect">
            <a:avLst/>
          </a:prstGeom>
        </p:spPr>
        <p:txBody>
          <a:bodyPr wrap="square">
            <a:spAutoFit/>
          </a:bodyPr>
          <a:lstStyle/>
          <a:p>
            <a:pPr algn="ctr"/>
            <a:br>
              <a:rPr lang="es-MX" dirty="0"/>
            </a:br>
            <a:r>
              <a:rPr lang="es-MX" sz="2400" b="1" dirty="0">
                <a:solidFill>
                  <a:srgbClr val="0F3CA1"/>
                </a:solidFill>
                <a:latin typeface="FS Joey"/>
              </a:rPr>
              <a:t>Promoción de Sanciones en proceso de Ejecución</a:t>
            </a:r>
          </a:p>
          <a:p>
            <a:pPr algn="ctr"/>
            <a:endParaRPr lang="es-MX" sz="2400" b="1" dirty="0">
              <a:solidFill>
                <a:srgbClr val="0F3CA1"/>
              </a:solidFill>
              <a:latin typeface="FS Joey"/>
            </a:endParaRPr>
          </a:p>
        </p:txBody>
      </p:sp>
      <p:graphicFrame>
        <p:nvGraphicFramePr>
          <p:cNvPr id="4" name="Tabla 3"/>
          <p:cNvGraphicFramePr>
            <a:graphicFrameLocks noGrp="1"/>
          </p:cNvGraphicFramePr>
          <p:nvPr/>
        </p:nvGraphicFramePr>
        <p:xfrm>
          <a:off x="6270476" y="1441088"/>
          <a:ext cx="5397783" cy="3980918"/>
        </p:xfrm>
        <a:graphic>
          <a:graphicData uri="http://schemas.openxmlformats.org/drawingml/2006/table">
            <a:tbl>
              <a:tblPr firstRow="1" firstCol="1" bandRow="1">
                <a:tableStyleId>{5C22544A-7EE6-4342-B048-85BDC9FD1C3A}</a:tableStyleId>
              </a:tblPr>
              <a:tblGrid>
                <a:gridCol w="2242459">
                  <a:extLst>
                    <a:ext uri="{9D8B030D-6E8A-4147-A177-3AD203B41FA5}">
                      <a16:colId xmlns:a16="http://schemas.microsoft.com/office/drawing/2014/main" val="20000"/>
                    </a:ext>
                  </a:extLst>
                </a:gridCol>
                <a:gridCol w="721217">
                  <a:extLst>
                    <a:ext uri="{9D8B030D-6E8A-4147-A177-3AD203B41FA5}">
                      <a16:colId xmlns:a16="http://schemas.microsoft.com/office/drawing/2014/main" val="20001"/>
                    </a:ext>
                  </a:extLst>
                </a:gridCol>
                <a:gridCol w="2434107">
                  <a:extLst>
                    <a:ext uri="{9D8B030D-6E8A-4147-A177-3AD203B41FA5}">
                      <a16:colId xmlns:a16="http://schemas.microsoft.com/office/drawing/2014/main" val="20002"/>
                    </a:ext>
                  </a:extLst>
                </a:gridCol>
              </a:tblGrid>
              <a:tr h="884649">
                <a:tc gridSpan="3">
                  <a:txBody>
                    <a:bodyPr/>
                    <a:lstStyle/>
                    <a:p>
                      <a:pPr algn="ctr">
                        <a:spcAft>
                          <a:spcPts val="0"/>
                        </a:spcAft>
                      </a:pPr>
                      <a:r>
                        <a:rPr lang="es-MX" sz="1800" dirty="0">
                          <a:effectLst/>
                        </a:rPr>
                        <a:t>Procedimientos de Responsabilidad Administrativa</a:t>
                      </a:r>
                    </a:p>
                    <a:p>
                      <a:pPr algn="ctr">
                        <a:spcAft>
                          <a:spcPts val="0"/>
                        </a:spcAft>
                      </a:pPr>
                      <a:r>
                        <a:rPr lang="es-MX" sz="1800" u="sng" dirty="0">
                          <a:effectLst/>
                        </a:rPr>
                        <a:t>Concluidos</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10000"/>
                  </a:ext>
                </a:extLst>
              </a:tr>
              <a:tr h="442324">
                <a:tc rowSpan="4">
                  <a:txBody>
                    <a:bodyPr/>
                    <a:lstStyle/>
                    <a:p>
                      <a:pPr algn="ctr">
                        <a:spcAft>
                          <a:spcPts val="0"/>
                        </a:spcAft>
                      </a:pPr>
                      <a:r>
                        <a:rPr lang="es-MX" sz="1800" dirty="0">
                          <a:effectLst/>
                        </a:rPr>
                        <a:t>Total de Procedimientos de Responsabilidad Administrativa</a:t>
                      </a:r>
                    </a:p>
                    <a:p>
                      <a:pPr algn="ctr">
                        <a:spcAft>
                          <a:spcPts val="0"/>
                        </a:spcAft>
                      </a:pPr>
                      <a:r>
                        <a:rPr lang="es-MX" sz="1800" dirty="0">
                          <a:effectLst/>
                        </a:rPr>
                        <a:t>concluidos</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tc gridSpan="2">
                  <a:txBody>
                    <a:bodyPr/>
                    <a:lstStyle/>
                    <a:p>
                      <a:pPr algn="ctr">
                        <a:spcAft>
                          <a:spcPts val="0"/>
                        </a:spcAft>
                      </a:pPr>
                      <a:r>
                        <a:rPr lang="es-MX" sz="1800" dirty="0">
                          <a:effectLst/>
                        </a:rPr>
                        <a:t>CONCLUIDOS</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es-MX"/>
                    </a:p>
                  </a:txBody>
                  <a:tcPr/>
                </a:tc>
                <a:extLst>
                  <a:ext uri="{0D108BD9-81ED-4DB2-BD59-A6C34878D82A}">
                    <a16:rowId xmlns:a16="http://schemas.microsoft.com/office/drawing/2014/main" val="10001"/>
                  </a:ext>
                </a:extLst>
              </a:tr>
              <a:tr h="442324">
                <a:tc vMerge="1">
                  <a:txBody>
                    <a:bodyPr/>
                    <a:lstStyle/>
                    <a:p>
                      <a:endParaRPr lang="es-MX"/>
                    </a:p>
                  </a:txBody>
                  <a:tcPr/>
                </a:tc>
                <a:tc>
                  <a:txBody>
                    <a:bodyPr/>
                    <a:lstStyle/>
                    <a:p>
                      <a:pPr algn="ctr">
                        <a:spcAft>
                          <a:spcPts val="0"/>
                        </a:spcAft>
                      </a:pPr>
                      <a:r>
                        <a:rPr lang="es-MX" sz="1800" dirty="0">
                          <a:effectLst/>
                        </a:rPr>
                        <a:t>No.</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800" dirty="0">
                          <a:effectLst/>
                        </a:rPr>
                        <a:t>Tipo de cierre</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2"/>
                  </a:ext>
                </a:extLst>
              </a:tr>
              <a:tr h="1326973">
                <a:tc vMerge="1">
                  <a:txBody>
                    <a:bodyPr/>
                    <a:lstStyle/>
                    <a:p>
                      <a:endParaRPr lang="es-MX"/>
                    </a:p>
                  </a:txBody>
                  <a:tcPr/>
                </a:tc>
                <a:tc>
                  <a:txBody>
                    <a:bodyPr/>
                    <a:lstStyle/>
                    <a:p>
                      <a:pPr algn="ctr">
                        <a:spcAft>
                          <a:spcPts val="0"/>
                        </a:spcAft>
                      </a:pPr>
                      <a:r>
                        <a:rPr lang="es-MX" sz="1800" dirty="0">
                          <a:effectLst/>
                        </a:rPr>
                        <a:t>2</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800" dirty="0">
                          <a:effectLst/>
                        </a:rPr>
                        <a:t>Determinaciones de no responsabilidad al no actualizarse y/o probarse la falta administrativa</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3"/>
                  </a:ext>
                </a:extLst>
              </a:tr>
              <a:tr h="442324">
                <a:tc vMerge="1">
                  <a:txBody>
                    <a:bodyPr/>
                    <a:lstStyle/>
                    <a:p>
                      <a:endParaRPr lang="es-MX"/>
                    </a:p>
                  </a:txBody>
                  <a:tcPr/>
                </a:tc>
                <a:tc>
                  <a:txBody>
                    <a:bodyPr/>
                    <a:lstStyle/>
                    <a:p>
                      <a:pPr algn="ctr">
                        <a:spcAft>
                          <a:spcPts val="0"/>
                        </a:spcAft>
                      </a:pPr>
                      <a:r>
                        <a:rPr lang="es-MX" sz="1800" dirty="0">
                          <a:effectLst/>
                        </a:rPr>
                        <a:t>1</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800" dirty="0">
                          <a:effectLst/>
                        </a:rPr>
                        <a:t>Sobreseimiento</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4"/>
                  </a:ext>
                </a:extLst>
              </a:tr>
              <a:tr h="442324">
                <a:tc>
                  <a:txBody>
                    <a:bodyPr/>
                    <a:lstStyle/>
                    <a:p>
                      <a:pPr algn="ctr">
                        <a:spcAft>
                          <a:spcPts val="0"/>
                        </a:spcAft>
                      </a:pPr>
                      <a:r>
                        <a:rPr lang="es-MX" sz="1000">
                          <a:effectLst/>
                        </a:rPr>
                        <a:t> </a:t>
                      </a:r>
                      <a:endParaRPr lang="es-MX" sz="12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800" b="1" dirty="0">
                          <a:effectLst/>
                        </a:rPr>
                        <a:t>3</a:t>
                      </a:r>
                      <a:endParaRPr lang="es-MX" sz="1800" b="1"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MX" sz="1800" dirty="0">
                          <a:effectLst/>
                        </a:rPr>
                        <a:t> </a:t>
                      </a:r>
                      <a:endParaRPr lang="es-MX" sz="18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951706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140833" y="0"/>
            <a:ext cx="12202849" cy="7805527"/>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pic>
        <p:nvPicPr>
          <p:cNvPr id="5" name="Imagen 4">
            <a:extLst>
              <a:ext uri="{FF2B5EF4-FFF2-40B4-BE49-F238E27FC236}">
                <a16:creationId xmlns:a16="http://schemas.microsoft.com/office/drawing/2014/main" id="{D28AE729-BBDE-404A-8BC1-C2A86BEC6D8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5096"/>
          <a:stretch/>
        </p:blipFill>
        <p:spPr>
          <a:xfrm>
            <a:off x="7282473" y="93785"/>
            <a:ext cx="4779543" cy="1113692"/>
          </a:xfrm>
          <a:prstGeom prst="rect">
            <a:avLst/>
          </a:prstGeom>
        </p:spPr>
      </p:pic>
      <p:graphicFrame>
        <p:nvGraphicFramePr>
          <p:cNvPr id="10" name="Tabla 9">
            <a:extLst>
              <a:ext uri="{FF2B5EF4-FFF2-40B4-BE49-F238E27FC236}">
                <a16:creationId xmlns:a16="http://schemas.microsoft.com/office/drawing/2014/main" id="{ECFCA940-5AB5-724A-BA7E-8B778A381927}"/>
              </a:ext>
            </a:extLst>
          </p:cNvPr>
          <p:cNvGraphicFramePr>
            <a:graphicFrameLocks noGrp="1"/>
          </p:cNvGraphicFramePr>
          <p:nvPr>
            <p:extLst>
              <p:ext uri="{D42A27DB-BD31-4B8C-83A1-F6EECF244321}">
                <p14:modId xmlns:p14="http://schemas.microsoft.com/office/powerpoint/2010/main" val="451150509"/>
              </p:ext>
            </p:extLst>
          </p:nvPr>
        </p:nvGraphicFramePr>
        <p:xfrm>
          <a:off x="604025" y="1295884"/>
          <a:ext cx="10038522" cy="4532354"/>
        </p:xfrm>
        <a:graphic>
          <a:graphicData uri="http://schemas.openxmlformats.org/drawingml/2006/table">
            <a:tbl>
              <a:tblPr firstRow="1" bandRow="1">
                <a:tableStyleId>{5C22544A-7EE6-4342-B048-85BDC9FD1C3A}</a:tableStyleId>
              </a:tblPr>
              <a:tblGrid>
                <a:gridCol w="6519004">
                  <a:extLst>
                    <a:ext uri="{9D8B030D-6E8A-4147-A177-3AD203B41FA5}">
                      <a16:colId xmlns:a16="http://schemas.microsoft.com/office/drawing/2014/main" val="847786994"/>
                    </a:ext>
                  </a:extLst>
                </a:gridCol>
                <a:gridCol w="3519518">
                  <a:extLst>
                    <a:ext uri="{9D8B030D-6E8A-4147-A177-3AD203B41FA5}">
                      <a16:colId xmlns:a16="http://schemas.microsoft.com/office/drawing/2014/main" val="619444887"/>
                    </a:ext>
                  </a:extLst>
                </a:gridCol>
              </a:tblGrid>
              <a:tr h="1019671">
                <a:tc>
                  <a:txBody>
                    <a:bodyPr/>
                    <a:lstStyle/>
                    <a:p>
                      <a:pPr algn="ctr"/>
                      <a:r>
                        <a:rPr lang="es-MX" sz="2400"/>
                        <a:t>Tema</a:t>
                      </a:r>
                    </a:p>
                  </a:txBody>
                  <a:tcPr anchor="ctr"/>
                </a:tc>
                <a:tc>
                  <a:txBody>
                    <a:bodyPr/>
                    <a:lstStyle/>
                    <a:p>
                      <a:pPr algn="ctr"/>
                      <a:r>
                        <a:rPr lang="es-MX" sz="2000" dirty="0"/>
                        <a:t>Servidores Públicos Capacitados </a:t>
                      </a:r>
                    </a:p>
                    <a:p>
                      <a:pPr algn="ctr"/>
                      <a:r>
                        <a:rPr lang="es-MX" sz="2000" dirty="0"/>
                        <a:t>Bimestre</a:t>
                      </a:r>
                      <a:r>
                        <a:rPr lang="es-MX" sz="2000" baseline="0" dirty="0"/>
                        <a:t> Enero Febrero</a:t>
                      </a:r>
                      <a:endParaRPr lang="es-MX" sz="2000" dirty="0"/>
                    </a:p>
                  </a:txBody>
                  <a:tcPr anchor="ctr"/>
                </a:tc>
                <a:extLst>
                  <a:ext uri="{0D108BD9-81ED-4DB2-BD59-A6C34878D82A}">
                    <a16:rowId xmlns:a16="http://schemas.microsoft.com/office/drawing/2014/main" val="3241750390"/>
                  </a:ext>
                </a:extLst>
              </a:tr>
              <a:tr h="581986">
                <a:tc>
                  <a:txBody>
                    <a:bodyPr/>
                    <a:lstStyle/>
                    <a:p>
                      <a:pPr algn="l"/>
                      <a:r>
                        <a:rPr lang="es-MX" sz="2000"/>
                        <a:t>Responsabilidades Administrativas y Principios Éticos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b="1" dirty="0"/>
                        <a:t>220</a:t>
                      </a:r>
                    </a:p>
                  </a:txBody>
                  <a:tcPr/>
                </a:tc>
                <a:extLst>
                  <a:ext uri="{0D108BD9-81ED-4DB2-BD59-A6C34878D82A}">
                    <a16:rowId xmlns:a16="http://schemas.microsoft.com/office/drawing/2014/main" val="2862024180"/>
                  </a:ext>
                </a:extLst>
              </a:tr>
              <a:tr h="746658">
                <a:tc>
                  <a:txBody>
                    <a:bodyPr/>
                    <a:lstStyle/>
                    <a:p>
                      <a:pPr algn="l"/>
                      <a:r>
                        <a:rPr lang="es-MX" sz="1800" b="0" kern="1200" dirty="0">
                          <a:solidFill>
                            <a:schemeClr val="dk1"/>
                          </a:solidFill>
                          <a:effectLst/>
                          <a:latin typeface="+mn-lt"/>
                          <a:ea typeface="+mn-ea"/>
                          <a:cs typeface="+mn-cs"/>
                        </a:rPr>
                        <a:t>“Actuar de los servidores públicos durante el proceso electoral”</a:t>
                      </a:r>
                      <a:r>
                        <a:rPr lang="es-MX" sz="2000" b="0" dirty="0">
                          <a:effectLst/>
                        </a:rPr>
                        <a:t> </a:t>
                      </a:r>
                      <a:endParaRPr lang="es-MX" sz="2000" b="0" kern="1200" dirty="0">
                        <a:solidFill>
                          <a:schemeClr val="dk1"/>
                        </a:solidFill>
                        <a:latin typeface="+mn-lt"/>
                        <a:ea typeface="+mn-ea"/>
                        <a:cs typeface="+mn-cs"/>
                      </a:endParaRPr>
                    </a:p>
                  </a:txBody>
                  <a:tcPr anchor="ctr"/>
                </a:tc>
                <a:tc>
                  <a:txBody>
                    <a:bodyPr/>
                    <a:lstStyle/>
                    <a:p>
                      <a:pPr algn="ctr"/>
                      <a:r>
                        <a:rPr lang="es-MX" sz="2800" b="1" dirty="0"/>
                        <a:t>188</a:t>
                      </a:r>
                    </a:p>
                  </a:txBody>
                  <a:tcPr anchor="ctr"/>
                </a:tc>
                <a:extLst>
                  <a:ext uri="{0D108BD9-81ED-4DB2-BD59-A6C34878D82A}">
                    <a16:rowId xmlns:a16="http://schemas.microsoft.com/office/drawing/2014/main" val="792907817"/>
                  </a:ext>
                </a:extLst>
              </a:tr>
              <a:tr h="784417">
                <a:tc>
                  <a:txBody>
                    <a:bodyPr/>
                    <a:lstStyle/>
                    <a:p>
                      <a:pPr algn="l"/>
                      <a:r>
                        <a:rPr lang="es-MX" sz="2000" dirty="0"/>
                        <a:t>Ética,</a:t>
                      </a:r>
                      <a:r>
                        <a:rPr lang="es-MX" sz="2000" baseline="0" dirty="0"/>
                        <a:t> Integridad y Vocación por el Servicio Público</a:t>
                      </a:r>
                      <a:endParaRPr lang="es-MX"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b="1" kern="1200" dirty="0">
                          <a:solidFill>
                            <a:schemeClr val="tx1"/>
                          </a:solidFill>
                          <a:latin typeface="+mn-lt"/>
                          <a:ea typeface="+mn-ea"/>
                          <a:cs typeface="+mn-cs"/>
                        </a:rPr>
                        <a:t>46</a:t>
                      </a:r>
                    </a:p>
                  </a:txBody>
                  <a:tcPr/>
                </a:tc>
                <a:extLst>
                  <a:ext uri="{0D108BD9-81ED-4DB2-BD59-A6C34878D82A}">
                    <a16:rowId xmlns:a16="http://schemas.microsoft.com/office/drawing/2014/main" val="820720617"/>
                  </a:ext>
                </a:extLst>
              </a:tr>
              <a:tr h="784417">
                <a:tc>
                  <a:txBody>
                    <a:bodyPr/>
                    <a:lstStyle/>
                    <a:p>
                      <a:pPr algn="l"/>
                      <a:r>
                        <a:rPr lang="es-MX" sz="2000" dirty="0"/>
                        <a:t>Reglamento de Control Interno para la Administración Pública Municipal de León, Guanajuato.</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b="1" kern="1200" dirty="0">
                          <a:solidFill>
                            <a:schemeClr val="tx1"/>
                          </a:solidFill>
                          <a:latin typeface="+mn-lt"/>
                          <a:ea typeface="+mn-ea"/>
                          <a:cs typeface="+mn-cs"/>
                        </a:rPr>
                        <a:t>46</a:t>
                      </a:r>
                    </a:p>
                  </a:txBody>
                  <a:tcPr/>
                </a:tc>
                <a:extLst>
                  <a:ext uri="{0D108BD9-81ED-4DB2-BD59-A6C34878D82A}">
                    <a16:rowId xmlns:a16="http://schemas.microsoft.com/office/drawing/2014/main" val="846337816"/>
                  </a:ext>
                </a:extLst>
              </a:tr>
              <a:tr h="615205">
                <a:tc>
                  <a:txBody>
                    <a:bodyPr/>
                    <a:lstStyle/>
                    <a:p>
                      <a:pPr marL="0" algn="ctr" defTabSz="914400" rtl="0" eaLnBrk="1" latinLnBrk="0" hangingPunct="1"/>
                      <a:r>
                        <a:rPr lang="es-MX" sz="2800" b="1" kern="1200">
                          <a:solidFill>
                            <a:schemeClr val="dk1"/>
                          </a:solidFill>
                          <a:latin typeface="+mn-lt"/>
                          <a:ea typeface="+mn-ea"/>
                          <a:cs typeface="+mn-cs"/>
                        </a:rPr>
                        <a:t>TOTAL</a:t>
                      </a:r>
                    </a:p>
                  </a:txBody>
                  <a:tcPr anchor="ctr"/>
                </a:tc>
                <a:tc>
                  <a:txBody>
                    <a:bodyPr/>
                    <a:lstStyle/>
                    <a:p>
                      <a:pPr algn="ctr"/>
                      <a:r>
                        <a:rPr lang="es-MX" sz="2800" b="1" dirty="0"/>
                        <a:t>500</a:t>
                      </a:r>
                    </a:p>
                  </a:txBody>
                  <a:tcPr/>
                </a:tc>
                <a:extLst>
                  <a:ext uri="{0D108BD9-81ED-4DB2-BD59-A6C34878D82A}">
                    <a16:rowId xmlns:a16="http://schemas.microsoft.com/office/drawing/2014/main" val="3647492611"/>
                  </a:ext>
                </a:extLst>
              </a:tr>
            </a:tbl>
          </a:graphicData>
        </a:graphic>
      </p:graphicFrame>
      <p:sp>
        <p:nvSpPr>
          <p:cNvPr id="12" name="CuadroTexto 11">
            <a:extLst>
              <a:ext uri="{FF2B5EF4-FFF2-40B4-BE49-F238E27FC236}">
                <a16:creationId xmlns:a16="http://schemas.microsoft.com/office/drawing/2014/main" id="{18B36388-B7F1-DC45-94F5-9212EAA3F897}"/>
              </a:ext>
            </a:extLst>
          </p:cNvPr>
          <p:cNvSpPr txBox="1"/>
          <p:nvPr/>
        </p:nvSpPr>
        <p:spPr>
          <a:xfrm>
            <a:off x="171888" y="394844"/>
            <a:ext cx="5118264" cy="707886"/>
          </a:xfrm>
          <a:prstGeom prst="rect">
            <a:avLst/>
          </a:prstGeom>
          <a:noFill/>
        </p:spPr>
        <p:txBody>
          <a:bodyPr wrap="square" rtlCol="0">
            <a:spAutoFit/>
          </a:bodyPr>
          <a:lstStyle/>
          <a:p>
            <a:r>
              <a:rPr lang="es-MX" sz="4000" b="1">
                <a:solidFill>
                  <a:srgbClr val="002060"/>
                </a:solidFill>
              </a:rPr>
              <a:t>CAPACITACIÓN</a:t>
            </a:r>
          </a:p>
        </p:txBody>
      </p:sp>
    </p:spTree>
    <p:extLst>
      <p:ext uri="{BB962C8B-B14F-4D97-AF65-F5344CB8AC3E}">
        <p14:creationId xmlns:p14="http://schemas.microsoft.com/office/powerpoint/2010/main" val="3855724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10851" y="0"/>
            <a:ext cx="12202849" cy="7418516"/>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sp>
        <p:nvSpPr>
          <p:cNvPr id="17" name="Marcador de contenido 14">
            <a:extLst>
              <a:ext uri="{FF2B5EF4-FFF2-40B4-BE49-F238E27FC236}">
                <a16:creationId xmlns:a16="http://schemas.microsoft.com/office/drawing/2014/main" id="{F7A34FA7-9C61-7C45-BAD2-6FC774481215}"/>
              </a:ext>
            </a:extLst>
          </p:cNvPr>
          <p:cNvSpPr txBox="1">
            <a:spLocks/>
          </p:cNvSpPr>
          <p:nvPr/>
        </p:nvSpPr>
        <p:spPr>
          <a:xfrm>
            <a:off x="6095998" y="1303505"/>
            <a:ext cx="5870122" cy="46203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defRPr/>
            </a:pPr>
            <a:endParaRPr lang="es-MX" sz="1500">
              <a:solidFill>
                <a:schemeClr val="dk1"/>
              </a:solidFill>
              <a:latin typeface="FS Joey"/>
            </a:endParaRPr>
          </a:p>
        </p:txBody>
      </p:sp>
      <p:sp>
        <p:nvSpPr>
          <p:cNvPr id="19" name="Rectángulo 18">
            <a:extLst>
              <a:ext uri="{FF2B5EF4-FFF2-40B4-BE49-F238E27FC236}">
                <a16:creationId xmlns:a16="http://schemas.microsoft.com/office/drawing/2014/main" id="{D73A8687-5B3F-4548-94BA-B156EDC46190}"/>
              </a:ext>
            </a:extLst>
          </p:cNvPr>
          <p:cNvSpPr/>
          <p:nvPr/>
        </p:nvSpPr>
        <p:spPr>
          <a:xfrm>
            <a:off x="5607522" y="143139"/>
            <a:ext cx="6268548" cy="1200329"/>
          </a:xfrm>
          <a:prstGeom prst="rect">
            <a:avLst/>
          </a:prstGeom>
        </p:spPr>
        <p:txBody>
          <a:bodyPr wrap="square">
            <a:spAutoFit/>
          </a:bodyPr>
          <a:lstStyle/>
          <a:p>
            <a:pPr algn="ctr"/>
            <a:r>
              <a:rPr lang="es-MX" sz="3600" b="1" dirty="0">
                <a:solidFill>
                  <a:srgbClr val="0F3CA1"/>
                </a:solidFill>
                <a:latin typeface="FS Joey"/>
              </a:rPr>
              <a:t>DESPACHO DEL CONTRALOR</a:t>
            </a:r>
          </a:p>
        </p:txBody>
      </p:sp>
      <p:sp>
        <p:nvSpPr>
          <p:cNvPr id="20" name="Rectángulo 19">
            <a:extLst>
              <a:ext uri="{FF2B5EF4-FFF2-40B4-BE49-F238E27FC236}">
                <a16:creationId xmlns:a16="http://schemas.microsoft.com/office/drawing/2014/main" id="{754EFEEA-910C-E34F-9A3A-9DDC15E1E689}"/>
              </a:ext>
            </a:extLst>
          </p:cNvPr>
          <p:cNvSpPr/>
          <p:nvPr/>
        </p:nvSpPr>
        <p:spPr>
          <a:xfrm>
            <a:off x="311504" y="146951"/>
            <a:ext cx="4695251" cy="1077218"/>
          </a:xfrm>
          <a:prstGeom prst="rect">
            <a:avLst/>
          </a:prstGeom>
        </p:spPr>
        <p:txBody>
          <a:bodyPr wrap="square">
            <a:spAutoFit/>
          </a:bodyPr>
          <a:lstStyle/>
          <a:p>
            <a:pPr algn="ctr"/>
            <a:r>
              <a:rPr lang="es-MX" sz="3200" b="1">
                <a:solidFill>
                  <a:srgbClr val="0F3CA1"/>
                </a:solidFill>
                <a:latin typeface="FS Joey"/>
              </a:rPr>
              <a:t>Alianza de Contralores Estado-Municipios </a:t>
            </a:r>
          </a:p>
        </p:txBody>
      </p:sp>
      <p:sp>
        <p:nvSpPr>
          <p:cNvPr id="14" name="Marcador de contenido 14">
            <a:extLst>
              <a:ext uri="{FF2B5EF4-FFF2-40B4-BE49-F238E27FC236}">
                <a16:creationId xmlns:a16="http://schemas.microsoft.com/office/drawing/2014/main" id="{F71DFB19-EEEB-A04F-ADEC-DB81104F1B99}"/>
              </a:ext>
            </a:extLst>
          </p:cNvPr>
          <p:cNvSpPr>
            <a:spLocks noGrp="1"/>
          </p:cNvSpPr>
          <p:nvPr>
            <p:ph sz="half" idx="1"/>
          </p:nvPr>
        </p:nvSpPr>
        <p:spPr>
          <a:xfrm>
            <a:off x="213150" y="1262624"/>
            <a:ext cx="11572870" cy="2093232"/>
          </a:xfrm>
          <a:noFill/>
          <a:ln>
            <a:noFill/>
          </a:ln>
        </p:spPr>
        <p:txBody>
          <a:bodyPr>
            <a:normAutofit/>
          </a:bodyPr>
          <a:lstStyle/>
          <a:p>
            <a:pPr marL="0" indent="0" algn="just">
              <a:buNone/>
            </a:pPr>
            <a:r>
              <a:rPr lang="es-MX" dirty="0"/>
              <a:t>Se dió atención a</a:t>
            </a:r>
            <a:r>
              <a:rPr lang="es-MX" b="1" dirty="0"/>
              <a:t> 2 </a:t>
            </a:r>
            <a:r>
              <a:rPr lang="es-MX" dirty="0"/>
              <a:t>reuniones ordinarias de la Comisión de Contralor y  a </a:t>
            </a:r>
            <a:r>
              <a:rPr lang="es-MX" b="1" dirty="0"/>
              <a:t>2 </a:t>
            </a:r>
            <a:r>
              <a:rPr lang="es-MX" dirty="0"/>
              <a:t>de la Región III,  en donde se atendieron los temas de planeación y organización para el ejercicio 2021 de la Alianza.</a:t>
            </a:r>
          </a:p>
          <a:p>
            <a:pPr marL="0" indent="0" algn="just">
              <a:buNone/>
            </a:pPr>
            <a:endParaRPr lang="es-MX" sz="3200" dirty="0">
              <a:effectLst>
                <a:outerShdw blurRad="38100" dist="38100" dir="2700000" algn="tl">
                  <a:srgbClr val="000000">
                    <a:alpha val="43137"/>
                  </a:srgbClr>
                </a:outerShdw>
              </a:effectLst>
            </a:endParaRPr>
          </a:p>
        </p:txBody>
      </p:sp>
      <p:pic>
        <p:nvPicPr>
          <p:cNvPr id="16" name="Imagen 15">
            <a:extLst>
              <a:ext uri="{FF2B5EF4-FFF2-40B4-BE49-F238E27FC236}">
                <a16:creationId xmlns:a16="http://schemas.microsoft.com/office/drawing/2014/main" id="{1BD1A17A-45B5-2C4C-8466-739AA6573E8C}"/>
              </a:ext>
            </a:extLst>
          </p:cNvPr>
          <p:cNvPicPr/>
          <p:nvPr/>
        </p:nvPicPr>
        <p:blipFill>
          <a:blip r:embed="rId6" cstate="print">
            <a:extLst>
              <a:ext uri="{28A0092B-C50C-407E-A947-70E740481C1C}">
                <a14:useLocalDpi xmlns:a14="http://schemas.microsoft.com/office/drawing/2010/main" val="0"/>
              </a:ext>
            </a:extLst>
          </a:blip>
          <a:stretch>
            <a:fillRect/>
          </a:stretch>
        </p:blipFill>
        <p:spPr bwMode="auto">
          <a:xfrm>
            <a:off x="409368" y="2787608"/>
            <a:ext cx="5198154" cy="3006905"/>
          </a:xfrm>
          <a:prstGeom prst="rect">
            <a:avLst/>
          </a:prstGeom>
          <a:noFill/>
          <a:ln>
            <a:solidFill>
              <a:schemeClr val="tx1"/>
            </a:solidFill>
          </a:ln>
        </p:spPr>
      </p:pic>
      <p:pic>
        <p:nvPicPr>
          <p:cNvPr id="22" name="Imagen 21">
            <a:extLst>
              <a:ext uri="{FF2B5EF4-FFF2-40B4-BE49-F238E27FC236}">
                <a16:creationId xmlns:a16="http://schemas.microsoft.com/office/drawing/2014/main" id="{7221F7A9-4AD9-A342-833A-8089E72525F6}"/>
              </a:ext>
            </a:extLst>
          </p:cNvPr>
          <p:cNvPicPr/>
          <p:nvPr/>
        </p:nvPicPr>
        <p:blipFill>
          <a:blip r:embed="rId7">
            <a:extLst>
              <a:ext uri="{28A0092B-C50C-407E-A947-70E740481C1C}">
                <a14:useLocalDpi xmlns:a14="http://schemas.microsoft.com/office/drawing/2010/main" val="0"/>
              </a:ext>
            </a:extLst>
          </a:blip>
          <a:stretch>
            <a:fillRect/>
          </a:stretch>
        </p:blipFill>
        <p:spPr>
          <a:xfrm>
            <a:off x="6816614" y="2787608"/>
            <a:ext cx="4673755" cy="3006905"/>
          </a:xfrm>
          <a:prstGeom prst="rect">
            <a:avLst/>
          </a:prstGeom>
          <a:ln>
            <a:solidFill>
              <a:schemeClr val="tx1"/>
            </a:solidFill>
          </a:ln>
        </p:spPr>
      </p:pic>
    </p:spTree>
    <p:extLst>
      <p:ext uri="{BB962C8B-B14F-4D97-AF65-F5344CB8AC3E}">
        <p14:creationId xmlns:p14="http://schemas.microsoft.com/office/powerpoint/2010/main" val="985336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61708CF5-CC31-8E41-879B-EE5E26A7ADE4}"/>
              </a:ext>
            </a:extLst>
          </p:cNvPr>
          <p:cNvPicPr>
            <a:picLocks noChangeAspect="1"/>
          </p:cNvPicPr>
          <p:nvPr/>
        </p:nvPicPr>
        <p:blipFill>
          <a:blip r:embed="rId3"/>
          <a:stretch>
            <a:fillRect/>
          </a:stretch>
        </p:blipFill>
        <p:spPr>
          <a:xfrm>
            <a:off x="0" y="0"/>
            <a:ext cx="12191998" cy="6021393"/>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sp>
        <p:nvSpPr>
          <p:cNvPr id="17" name="Marcador de contenido 14">
            <a:extLst>
              <a:ext uri="{FF2B5EF4-FFF2-40B4-BE49-F238E27FC236}">
                <a16:creationId xmlns:a16="http://schemas.microsoft.com/office/drawing/2014/main" id="{F7A34FA7-9C61-7C45-BAD2-6FC774481215}"/>
              </a:ext>
            </a:extLst>
          </p:cNvPr>
          <p:cNvSpPr txBox="1">
            <a:spLocks/>
          </p:cNvSpPr>
          <p:nvPr/>
        </p:nvSpPr>
        <p:spPr>
          <a:xfrm>
            <a:off x="6095998" y="1303505"/>
            <a:ext cx="5870122" cy="46203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defRPr/>
            </a:pPr>
            <a:endParaRPr lang="es-MX" sz="1500">
              <a:solidFill>
                <a:schemeClr val="dk1"/>
              </a:solidFill>
              <a:latin typeface="FS Joey"/>
            </a:endParaRPr>
          </a:p>
        </p:txBody>
      </p:sp>
      <p:sp>
        <p:nvSpPr>
          <p:cNvPr id="19" name="Rectángulo 18">
            <a:extLst>
              <a:ext uri="{FF2B5EF4-FFF2-40B4-BE49-F238E27FC236}">
                <a16:creationId xmlns:a16="http://schemas.microsoft.com/office/drawing/2014/main" id="{D73A8687-5B3F-4548-94BA-B156EDC46190}"/>
              </a:ext>
            </a:extLst>
          </p:cNvPr>
          <p:cNvSpPr/>
          <p:nvPr/>
        </p:nvSpPr>
        <p:spPr>
          <a:xfrm>
            <a:off x="5184587" y="434441"/>
            <a:ext cx="6942393" cy="646331"/>
          </a:xfrm>
          <a:prstGeom prst="rect">
            <a:avLst/>
          </a:prstGeom>
        </p:spPr>
        <p:txBody>
          <a:bodyPr wrap="square">
            <a:spAutoFit/>
          </a:bodyPr>
          <a:lstStyle/>
          <a:p>
            <a:pPr algn="ctr"/>
            <a:r>
              <a:rPr lang="es-MX" sz="3600" b="1" dirty="0">
                <a:solidFill>
                  <a:srgbClr val="0F3CA1"/>
                </a:solidFill>
                <a:latin typeface="FS Joey"/>
              </a:rPr>
              <a:t>DESPACHO DEL CONTRALOR</a:t>
            </a:r>
          </a:p>
        </p:txBody>
      </p:sp>
      <p:sp>
        <p:nvSpPr>
          <p:cNvPr id="20" name="Rectángulo 19">
            <a:extLst>
              <a:ext uri="{FF2B5EF4-FFF2-40B4-BE49-F238E27FC236}">
                <a16:creationId xmlns:a16="http://schemas.microsoft.com/office/drawing/2014/main" id="{754EFEEA-910C-E34F-9A3A-9DDC15E1E689}"/>
              </a:ext>
            </a:extLst>
          </p:cNvPr>
          <p:cNvSpPr/>
          <p:nvPr/>
        </p:nvSpPr>
        <p:spPr>
          <a:xfrm>
            <a:off x="-46222" y="401798"/>
            <a:ext cx="4695251" cy="1077218"/>
          </a:xfrm>
          <a:prstGeom prst="rect">
            <a:avLst/>
          </a:prstGeom>
        </p:spPr>
        <p:txBody>
          <a:bodyPr wrap="square">
            <a:spAutoFit/>
          </a:bodyPr>
          <a:lstStyle/>
          <a:p>
            <a:pPr algn="ctr"/>
            <a:r>
              <a:rPr lang="es-MX" sz="3200" b="1" dirty="0">
                <a:solidFill>
                  <a:srgbClr val="0F3CA1"/>
                </a:solidFill>
                <a:latin typeface="FS Joey"/>
              </a:rPr>
              <a:t>Participación en el Sistema Estatal Anticorrupción </a:t>
            </a:r>
          </a:p>
        </p:txBody>
      </p:sp>
      <p:sp>
        <p:nvSpPr>
          <p:cNvPr id="14" name="Marcador de contenido 14">
            <a:extLst>
              <a:ext uri="{FF2B5EF4-FFF2-40B4-BE49-F238E27FC236}">
                <a16:creationId xmlns:a16="http://schemas.microsoft.com/office/drawing/2014/main" id="{F71DFB19-EEEB-A04F-ADEC-DB81104F1B99}"/>
              </a:ext>
            </a:extLst>
          </p:cNvPr>
          <p:cNvSpPr>
            <a:spLocks noGrp="1"/>
          </p:cNvSpPr>
          <p:nvPr>
            <p:ph sz="half" idx="1"/>
          </p:nvPr>
        </p:nvSpPr>
        <p:spPr>
          <a:xfrm>
            <a:off x="342334" y="1826215"/>
            <a:ext cx="10749736" cy="1026316"/>
          </a:xfrm>
          <a:noFill/>
          <a:ln>
            <a:noFill/>
          </a:ln>
        </p:spPr>
        <p:txBody>
          <a:bodyPr>
            <a:normAutofit/>
          </a:bodyPr>
          <a:lstStyle/>
          <a:p>
            <a:pPr algn="just"/>
            <a:r>
              <a:rPr lang="es-MX" sz="2000" dirty="0">
                <a:latin typeface="Arial" panose="020B0604020202020204" pitchFamily="34" charset="0"/>
                <a:cs typeface="Arial" panose="020B0604020202020204" pitchFamily="34" charset="0"/>
              </a:rPr>
              <a:t>Se llevaron a cabo </a:t>
            </a:r>
            <a:r>
              <a:rPr lang="es-MX" sz="2000" b="1" dirty="0">
                <a:latin typeface="Arial" panose="020B0604020202020204" pitchFamily="34" charset="0"/>
                <a:cs typeface="Arial" panose="020B0604020202020204" pitchFamily="34" charset="0"/>
              </a:rPr>
              <a:t>3</a:t>
            </a:r>
            <a:r>
              <a:rPr lang="es-MX" sz="2000" dirty="0">
                <a:latin typeface="Arial" panose="020B0604020202020204" pitchFamily="34" charset="0"/>
                <a:cs typeface="Arial" panose="020B0604020202020204" pitchFamily="34" charset="0"/>
              </a:rPr>
              <a:t> sesiones, </a:t>
            </a:r>
            <a:r>
              <a:rPr lang="es-MX" sz="2000" b="1" dirty="0">
                <a:latin typeface="Arial" panose="020B0604020202020204" pitchFamily="34" charset="0"/>
                <a:cs typeface="Arial" panose="020B0604020202020204" pitchFamily="34" charset="0"/>
              </a:rPr>
              <a:t>1</a:t>
            </a:r>
            <a:r>
              <a:rPr lang="es-MX" sz="2000" dirty="0">
                <a:latin typeface="Arial" panose="020B0604020202020204" pitchFamily="34" charset="0"/>
                <a:cs typeface="Arial" panose="020B0604020202020204" pitchFamily="34" charset="0"/>
              </a:rPr>
              <a:t> odinaria y </a:t>
            </a:r>
            <a:r>
              <a:rPr lang="es-MX" sz="2000" b="1" dirty="0">
                <a:latin typeface="Arial" panose="020B0604020202020204" pitchFamily="34" charset="0"/>
                <a:cs typeface="Arial" panose="020B0604020202020204" pitchFamily="34" charset="0"/>
              </a:rPr>
              <a:t>2</a:t>
            </a:r>
            <a:r>
              <a:rPr lang="es-MX" sz="2000" dirty="0">
                <a:latin typeface="Arial" panose="020B0604020202020204" pitchFamily="34" charset="0"/>
                <a:cs typeface="Arial" panose="020B0604020202020204" pitchFamily="34" charset="0"/>
              </a:rPr>
              <a:t> extraordinarias, en las que se abordaron los siguientes temas:</a:t>
            </a:r>
          </a:p>
          <a:p>
            <a:pPr algn="just"/>
            <a:endParaRPr lang="es-MX" dirty="0"/>
          </a:p>
        </p:txBody>
      </p:sp>
      <p:sp>
        <p:nvSpPr>
          <p:cNvPr id="4" name="CuadroTexto 3">
            <a:extLst>
              <a:ext uri="{FF2B5EF4-FFF2-40B4-BE49-F238E27FC236}">
                <a16:creationId xmlns:a16="http://schemas.microsoft.com/office/drawing/2014/main" id="{7FAAD4E0-9EF8-C84C-8CF3-5924551550B4}"/>
              </a:ext>
            </a:extLst>
          </p:cNvPr>
          <p:cNvSpPr txBox="1"/>
          <p:nvPr/>
        </p:nvSpPr>
        <p:spPr>
          <a:xfrm>
            <a:off x="316732" y="3099380"/>
            <a:ext cx="6748669" cy="2523768"/>
          </a:xfrm>
          <a:prstGeom prst="rect">
            <a:avLst/>
          </a:prstGeom>
          <a:noFill/>
        </p:spPr>
        <p:txBody>
          <a:bodyPr wrap="square" rtlCol="0">
            <a:spAutoFit/>
          </a:bodyPr>
          <a:lstStyle/>
          <a:p>
            <a:pPr marL="285750" indent="-285750" algn="just">
              <a:buFont typeface="Arial" panose="020B0604020202020204" pitchFamily="34" charset="0"/>
              <a:buChar char="•"/>
            </a:pPr>
            <a:r>
              <a:rPr lang="es-MX" sz="2000" dirty="0">
                <a:latin typeface="Arial" panose="020B0604020202020204" pitchFamily="34" charset="0"/>
                <a:cs typeface="Arial" panose="020B0604020202020204" pitchFamily="34" charset="0"/>
              </a:rPr>
              <a:t>Programa Anual de Trabajo del CPC;</a:t>
            </a:r>
          </a:p>
          <a:p>
            <a:pPr marL="285750" indent="-285750" algn="just">
              <a:buFont typeface="Arial" panose="020B0604020202020204" pitchFamily="34" charset="0"/>
              <a:buChar char="•"/>
            </a:pPr>
            <a:r>
              <a:rPr lang="es-MX" sz="2000" dirty="0">
                <a:latin typeface="Arial" panose="020B0604020202020204" pitchFamily="34" charset="0"/>
                <a:cs typeface="Arial" panose="020B0604020202020204" pitchFamily="34" charset="0"/>
              </a:rPr>
              <a:t>Presupuesto de Egresos de la Secretaria Ejecutiva;</a:t>
            </a:r>
          </a:p>
          <a:p>
            <a:pPr marL="285750" indent="-285750" algn="just">
              <a:buFont typeface="Arial" panose="020B0604020202020204" pitchFamily="34" charset="0"/>
              <a:buChar char="•"/>
            </a:pPr>
            <a:r>
              <a:rPr lang="es-MX" sz="2000" dirty="0">
                <a:latin typeface="Arial" panose="020B0604020202020204" pitchFamily="34" charset="0"/>
                <a:cs typeface="Arial" panose="020B0604020202020204" pitchFamily="34" charset="0"/>
              </a:rPr>
              <a:t>Calendario de sesiones;</a:t>
            </a:r>
          </a:p>
          <a:p>
            <a:pPr marL="285750" indent="-285750" algn="just">
              <a:buFont typeface="Arial" panose="020B0604020202020204" pitchFamily="34" charset="0"/>
              <a:buChar char="•"/>
            </a:pPr>
            <a:r>
              <a:rPr lang="es-MX" sz="2000" dirty="0">
                <a:latin typeface="Arial" panose="020B0604020202020204" pitchFamily="34" charset="0"/>
                <a:cs typeface="Arial" panose="020B0604020202020204" pitchFamily="34" charset="0"/>
              </a:rPr>
              <a:t>Aprobación de la ocupación de la vacante “Coordinador/a de Planeación Institucional de la Secretaria Ejecutiva” y  la de “Especialista administrativo “B”. </a:t>
            </a:r>
          </a:p>
          <a:p>
            <a:endParaRPr lang="es-MX" dirty="0"/>
          </a:p>
        </p:txBody>
      </p:sp>
      <p:pic>
        <p:nvPicPr>
          <p:cNvPr id="12" name="Imagen 11">
            <a:extLst>
              <a:ext uri="{FF2B5EF4-FFF2-40B4-BE49-F238E27FC236}">
                <a16:creationId xmlns:a16="http://schemas.microsoft.com/office/drawing/2014/main" id="{C9C0BEFB-922F-6C48-9F9A-2A3F3F47B5A9}"/>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7225722" y="2567887"/>
            <a:ext cx="4580076" cy="2859946"/>
          </a:xfrm>
          <a:prstGeom prst="rect">
            <a:avLst/>
          </a:prstGeom>
        </p:spPr>
      </p:pic>
    </p:spTree>
    <p:extLst>
      <p:ext uri="{BB962C8B-B14F-4D97-AF65-F5344CB8AC3E}">
        <p14:creationId xmlns:p14="http://schemas.microsoft.com/office/powerpoint/2010/main" val="1918511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2"/>
          <a:stretch>
            <a:fillRect/>
          </a:stretch>
        </p:blipFill>
        <p:spPr>
          <a:xfrm>
            <a:off x="0" y="0"/>
            <a:ext cx="12192000" cy="6858000"/>
          </a:xfrm>
          <a:prstGeom prst="rect">
            <a:avLst/>
          </a:prstGeom>
        </p:spPr>
      </p:pic>
      <p:pic>
        <p:nvPicPr>
          <p:cNvPr id="3" name="Imagen 2"/>
          <p:cNvPicPr>
            <a:picLocks noChangeAspect="1"/>
          </p:cNvPicPr>
          <p:nvPr/>
        </p:nvPicPr>
        <p:blipFill>
          <a:blip r:embed="rId3"/>
          <a:stretch>
            <a:fillRect/>
          </a:stretch>
        </p:blipFill>
        <p:spPr>
          <a:xfrm>
            <a:off x="9625414" y="5221970"/>
            <a:ext cx="1804656" cy="1267269"/>
          </a:xfrm>
          <a:prstGeom prst="rect">
            <a:avLst/>
          </a:prstGeom>
        </p:spPr>
      </p:pic>
      <p:sp>
        <p:nvSpPr>
          <p:cNvPr id="4" name="Título 1">
            <a:extLst>
              <a:ext uri="{FF2B5EF4-FFF2-40B4-BE49-F238E27FC236}">
                <a16:creationId xmlns:a16="http://schemas.microsoft.com/office/drawing/2014/main" id="{947BDFB3-E033-A147-BAAC-6836A7C0687F}"/>
              </a:ext>
            </a:extLst>
          </p:cNvPr>
          <p:cNvSpPr>
            <a:spLocks noGrp="1"/>
          </p:cNvSpPr>
          <p:nvPr>
            <p:ph type="title"/>
          </p:nvPr>
        </p:nvSpPr>
        <p:spPr>
          <a:xfrm>
            <a:off x="2275114" y="2030567"/>
            <a:ext cx="7641772" cy="2072510"/>
          </a:xfrm>
        </p:spPr>
        <p:txBody>
          <a:bodyPr vert="horz" lIns="91440" tIns="45720" rIns="91440" bIns="45720" rtlCol="0" anchor="ctr">
            <a:noAutofit/>
          </a:bodyPr>
          <a:lstStyle/>
          <a:p>
            <a:pPr algn="ctr"/>
            <a:r>
              <a:rPr lang="es-MX" sz="7200" b="1">
                <a:ln w="0"/>
                <a:solidFill>
                  <a:srgbClr val="0F3CA1"/>
                </a:solidFill>
                <a:effectLst>
                  <a:outerShdw blurRad="38100" dist="19050" dir="2700000" algn="tl" rotWithShape="0">
                    <a:schemeClr val="dk1">
                      <a:alpha val="40000"/>
                    </a:schemeClr>
                  </a:outerShdw>
                </a:effectLst>
                <a:latin typeface="Arial" panose="020B0604020202020204" pitchFamily="34" charset="0"/>
                <a:ea typeface="+mn-ea"/>
                <a:cs typeface="Arial" panose="020B0604020202020204" pitchFamily="34" charset="0"/>
              </a:rPr>
              <a:t>Por su atención, ¡Gracias!</a:t>
            </a:r>
          </a:p>
        </p:txBody>
      </p:sp>
    </p:spTree>
    <p:extLst>
      <p:ext uri="{BB962C8B-B14F-4D97-AF65-F5344CB8AC3E}">
        <p14:creationId xmlns:p14="http://schemas.microsoft.com/office/powerpoint/2010/main" val="4228816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0" y="0"/>
            <a:ext cx="12202849" cy="7215719"/>
          </a:xfrm>
          <a:prstGeom prst="rect">
            <a:avLst/>
          </a:prstGeom>
        </p:spPr>
      </p:pic>
      <p:pic>
        <p:nvPicPr>
          <p:cNvPr id="8" name="Imagen 7"/>
          <p:cNvPicPr>
            <a:picLocks noChangeAspect="1"/>
          </p:cNvPicPr>
          <p:nvPr/>
        </p:nvPicPr>
        <p:blipFill>
          <a:blip r:embed="rId4"/>
          <a:stretch>
            <a:fillRect/>
          </a:stretch>
        </p:blipFill>
        <p:spPr>
          <a:xfrm>
            <a:off x="-1" y="6227301"/>
            <a:ext cx="12191999" cy="671895"/>
          </a:xfrm>
          <a:prstGeom prst="rect">
            <a:avLst/>
          </a:prstGeom>
        </p:spPr>
      </p:pic>
      <p:sp>
        <p:nvSpPr>
          <p:cNvPr id="2" name="Rectángulo 1"/>
          <p:cNvSpPr/>
          <p:nvPr/>
        </p:nvSpPr>
        <p:spPr>
          <a:xfrm>
            <a:off x="4779401" y="4536672"/>
            <a:ext cx="4572000" cy="64633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 name="Imagen 2"/>
          <p:cNvPicPr>
            <a:picLocks noChangeAspect="1"/>
          </p:cNvPicPr>
          <p:nvPr/>
        </p:nvPicPr>
        <p:blipFill>
          <a:blip r:embed="rId5"/>
          <a:stretch>
            <a:fillRect/>
          </a:stretch>
        </p:blipFill>
        <p:spPr>
          <a:xfrm>
            <a:off x="11242451" y="6227301"/>
            <a:ext cx="836609" cy="587486"/>
          </a:xfrm>
          <a:prstGeom prst="rect">
            <a:avLst/>
          </a:prstGeom>
        </p:spPr>
      </p:pic>
      <p:pic>
        <p:nvPicPr>
          <p:cNvPr id="6" name="Imagen 5">
            <a:extLst>
              <a:ext uri="{FF2B5EF4-FFF2-40B4-BE49-F238E27FC236}">
                <a16:creationId xmlns:a16="http://schemas.microsoft.com/office/drawing/2014/main" id="{96E1CE3A-89E5-DF4A-9980-72AB1E23CF5A}"/>
              </a:ext>
            </a:extLst>
          </p:cNvPr>
          <p:cNvPicPr>
            <a:picLocks noChangeAspect="1"/>
          </p:cNvPicPr>
          <p:nvPr/>
        </p:nvPicPr>
        <p:blipFill rotWithShape="1">
          <a:blip r:embed="rId6">
            <a:extLst>
              <a:ext uri="{28A0092B-C50C-407E-A947-70E740481C1C}">
                <a14:useLocalDpi xmlns:a14="http://schemas.microsoft.com/office/drawing/2010/main" val="0"/>
              </a:ext>
            </a:extLst>
          </a:blip>
          <a:srcRect l="972" t="11531" r="50288" b="1475"/>
          <a:stretch/>
        </p:blipFill>
        <p:spPr>
          <a:xfrm>
            <a:off x="5935850" y="118475"/>
            <a:ext cx="6143209" cy="1082166"/>
          </a:xfrm>
          <a:prstGeom prst="rect">
            <a:avLst/>
          </a:prstGeom>
        </p:spPr>
      </p:pic>
      <p:graphicFrame>
        <p:nvGraphicFramePr>
          <p:cNvPr id="12" name="Tabla 11">
            <a:extLst>
              <a:ext uri="{FF2B5EF4-FFF2-40B4-BE49-F238E27FC236}">
                <a16:creationId xmlns:a16="http://schemas.microsoft.com/office/drawing/2014/main" id="{FF94C9AA-71C9-2E4B-8E8C-F6F6BC0437CE}"/>
              </a:ext>
            </a:extLst>
          </p:cNvPr>
          <p:cNvGraphicFramePr>
            <a:graphicFrameLocks noGrp="1"/>
          </p:cNvGraphicFramePr>
          <p:nvPr>
            <p:extLst>
              <p:ext uri="{D42A27DB-BD31-4B8C-83A1-F6EECF244321}">
                <p14:modId xmlns:p14="http://schemas.microsoft.com/office/powerpoint/2010/main" val="2286683934"/>
              </p:ext>
            </p:extLst>
          </p:nvPr>
        </p:nvGraphicFramePr>
        <p:xfrm>
          <a:off x="1074495" y="1291446"/>
          <a:ext cx="10043006" cy="4845050"/>
        </p:xfrm>
        <a:graphic>
          <a:graphicData uri="http://schemas.openxmlformats.org/drawingml/2006/table">
            <a:tbl>
              <a:tblPr/>
              <a:tblGrid>
                <a:gridCol w="2375442">
                  <a:extLst>
                    <a:ext uri="{9D8B030D-6E8A-4147-A177-3AD203B41FA5}">
                      <a16:colId xmlns:a16="http://schemas.microsoft.com/office/drawing/2014/main" val="335490335"/>
                    </a:ext>
                  </a:extLst>
                </a:gridCol>
                <a:gridCol w="3217474">
                  <a:extLst>
                    <a:ext uri="{9D8B030D-6E8A-4147-A177-3AD203B41FA5}">
                      <a16:colId xmlns:a16="http://schemas.microsoft.com/office/drawing/2014/main" val="2813601234"/>
                    </a:ext>
                  </a:extLst>
                </a:gridCol>
                <a:gridCol w="4450090">
                  <a:extLst>
                    <a:ext uri="{9D8B030D-6E8A-4147-A177-3AD203B41FA5}">
                      <a16:colId xmlns:a16="http://schemas.microsoft.com/office/drawing/2014/main" val="1324577467"/>
                    </a:ext>
                  </a:extLst>
                </a:gridCol>
              </a:tblGrid>
              <a:tr h="428281">
                <a:tc>
                  <a:txBody>
                    <a:bodyPr/>
                    <a:lstStyle/>
                    <a:p>
                      <a:pPr algn="ctr" fontAlgn="ctr"/>
                      <a:r>
                        <a:rPr lang="es-MX" sz="2400" b="1" i="0" u="none" strike="noStrike" dirty="0">
                          <a:solidFill>
                            <a:srgbClr val="FFFFFF"/>
                          </a:solidFill>
                          <a:effectLst/>
                          <a:latin typeface="Calibri" panose="020F0502020204030204" pitchFamily="34" charset="0"/>
                        </a:rPr>
                        <a:t>Acción</a:t>
                      </a:r>
                    </a:p>
                  </a:txBody>
                  <a:tcPr marL="8566" marR="8566" marT="8566" marB="0" anchor="ctr">
                    <a:lnL w="6350" cap="flat" cmpd="sng" algn="ctr">
                      <a:solidFill>
                        <a:srgbClr val="000000"/>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3CC"/>
                    </a:solidFill>
                  </a:tcPr>
                </a:tc>
                <a:tc>
                  <a:txBody>
                    <a:bodyPr/>
                    <a:lstStyle/>
                    <a:p>
                      <a:pPr algn="ctr" fontAlgn="ctr"/>
                      <a:r>
                        <a:rPr lang="es-MX" sz="2400" b="1" i="0" u="none" strike="noStrike" dirty="0">
                          <a:solidFill>
                            <a:srgbClr val="FFFFFF"/>
                          </a:solidFill>
                          <a:effectLst/>
                          <a:latin typeface="Calibri" panose="020F0502020204030204" pitchFamily="34" charset="0"/>
                        </a:rPr>
                        <a:t>Dependencia / Entidad</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3CC"/>
                    </a:solidFill>
                  </a:tcPr>
                </a:tc>
                <a:tc>
                  <a:txBody>
                    <a:bodyPr/>
                    <a:lstStyle/>
                    <a:p>
                      <a:pPr algn="ctr" fontAlgn="ctr"/>
                      <a:r>
                        <a:rPr lang="es-MX" sz="2400" b="1" i="0" u="none" strike="noStrike" dirty="0">
                          <a:solidFill>
                            <a:srgbClr val="FFFFFF"/>
                          </a:solidFill>
                          <a:effectLst/>
                          <a:latin typeface="Calibri" panose="020F0502020204030204" pitchFamily="34" charset="0"/>
                        </a:rPr>
                        <a:t>Resultados</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3CC"/>
                    </a:solidFill>
                  </a:tcPr>
                </a:tc>
                <a:extLst>
                  <a:ext uri="{0D108BD9-81ED-4DB2-BD59-A6C34878D82A}">
                    <a16:rowId xmlns:a16="http://schemas.microsoft.com/office/drawing/2014/main" val="691656145"/>
                  </a:ext>
                </a:extLst>
              </a:tr>
              <a:tr h="342625">
                <a:tc rowSpan="2">
                  <a:txBody>
                    <a:bodyPr/>
                    <a:lstStyle/>
                    <a:p>
                      <a:pPr algn="ctr" fontAlgn="ctr"/>
                      <a:r>
                        <a:rPr lang="es-MX" sz="1800" b="1" i="0" u="none" strike="noStrike" dirty="0">
                          <a:solidFill>
                            <a:srgbClr val="000000"/>
                          </a:solidFill>
                          <a:effectLst/>
                          <a:latin typeface="Calibri" panose="020F0502020204030204" pitchFamily="34" charset="0"/>
                        </a:rPr>
                        <a:t>Inicio de 2 auditorías</a:t>
                      </a:r>
                    </a:p>
                  </a:txBody>
                  <a:tcPr marL="8566" marR="8566" marT="8566" marB="0" anchor="ctr">
                    <a:lnL w="6350" cap="flat" cmpd="sng" algn="ctr">
                      <a:solidFill>
                        <a:srgbClr val="000000"/>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400" b="1" i="0" u="none" strike="noStrike" dirty="0">
                          <a:solidFill>
                            <a:srgbClr val="000000"/>
                          </a:solidFill>
                          <a:effectLst/>
                          <a:latin typeface="Calibri" panose="020F0502020204030204" pitchFamily="34" charset="0"/>
                        </a:rPr>
                        <a:t>TESORERÍA</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600" b="0" i="0" u="none" strike="noStrike" dirty="0">
                          <a:solidFill>
                            <a:srgbClr val="000000"/>
                          </a:solidFill>
                          <a:effectLst/>
                          <a:latin typeface="Calibri" panose="020F0502020204030204" pitchFamily="34" charset="0"/>
                        </a:rPr>
                        <a:t>En proceso</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723517457"/>
                  </a:ext>
                </a:extLst>
              </a:tr>
              <a:tr h="342625">
                <a:tc vMerge="1">
                  <a:txBody>
                    <a:bodyPr/>
                    <a:lstStyle/>
                    <a:p>
                      <a:pPr algn="ctr" fontAlgn="ctr"/>
                      <a:endParaRPr lang="es-MX" sz="1400" b="1" i="0" u="none" strike="noStrike" dirty="0">
                        <a:solidFill>
                          <a:srgbClr val="000000"/>
                        </a:solidFill>
                        <a:effectLst/>
                        <a:latin typeface="Calibri" panose="020F0502020204030204" pitchFamily="34" charset="0"/>
                      </a:endParaRPr>
                    </a:p>
                  </a:txBody>
                  <a:tcPr marL="8566" marR="8566" marT="8566" marB="0" anchor="ctr">
                    <a:lnL w="6350" cap="flat" cmpd="sng" algn="ctr">
                      <a:solidFill>
                        <a:srgbClr val="000000"/>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400" b="1" i="0" u="none" strike="noStrike" dirty="0">
                          <a:solidFill>
                            <a:srgbClr val="000000"/>
                          </a:solidFill>
                          <a:effectLst/>
                          <a:latin typeface="Calibri" panose="020F0502020204030204" pitchFamily="34" charset="0"/>
                        </a:rPr>
                        <a:t>DIRECCIÓN DE POLÍTICAS PÚBLICAS</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600" b="0" i="0" u="none" strike="noStrike" dirty="0">
                          <a:solidFill>
                            <a:srgbClr val="000000"/>
                          </a:solidFill>
                          <a:effectLst/>
                          <a:latin typeface="Calibri" panose="020F0502020204030204" pitchFamily="34" charset="0"/>
                        </a:rPr>
                        <a:t>En proceso</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590195225"/>
                  </a:ext>
                </a:extLst>
              </a:tr>
              <a:tr h="342625">
                <a:tc rowSpan="6">
                  <a:txBody>
                    <a:bodyPr/>
                    <a:lstStyle/>
                    <a:p>
                      <a:pPr algn="ctr" fontAlgn="ctr"/>
                      <a:r>
                        <a:rPr lang="es-MX" sz="1800" b="1" i="0" u="none" strike="noStrike" dirty="0">
                          <a:solidFill>
                            <a:srgbClr val="000000"/>
                          </a:solidFill>
                          <a:effectLst/>
                          <a:latin typeface="Calibri" panose="020F0502020204030204" pitchFamily="34" charset="0"/>
                        </a:rPr>
                        <a:t>Notificación de 6 informes de auditoría</a:t>
                      </a:r>
                    </a:p>
                  </a:txBody>
                  <a:tcPr marL="8566" marR="8566" marT="8566" marB="0" anchor="ctr">
                    <a:lnL w="6350" cap="flat" cmpd="sng" algn="ctr">
                      <a:solidFill>
                        <a:srgbClr val="000000"/>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400" b="1" i="0" u="none" strike="noStrike" dirty="0">
                          <a:solidFill>
                            <a:srgbClr val="000000"/>
                          </a:solidFill>
                          <a:effectLst/>
                          <a:latin typeface="Calibri" panose="020F0502020204030204" pitchFamily="34" charset="0"/>
                        </a:rPr>
                        <a:t>TESORERÍA</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600" b="0" i="0" u="none" strike="noStrike" dirty="0">
                          <a:solidFill>
                            <a:srgbClr val="000000"/>
                          </a:solidFill>
                          <a:effectLst/>
                          <a:latin typeface="Calibri" panose="020F0502020204030204" pitchFamily="34" charset="0"/>
                        </a:rPr>
                        <a:t>4 Observaciones</a:t>
                      </a:r>
                      <a:br>
                        <a:rPr lang="es-MX" sz="1600" b="0" i="0" u="none" strike="noStrike" dirty="0">
                          <a:solidFill>
                            <a:srgbClr val="000000"/>
                          </a:solidFill>
                          <a:effectLst/>
                          <a:latin typeface="Calibri" panose="020F0502020204030204" pitchFamily="34" charset="0"/>
                        </a:rPr>
                      </a:br>
                      <a:r>
                        <a:rPr lang="es-MX" sz="1600" b="0" i="0" u="none" strike="noStrike" dirty="0">
                          <a:solidFill>
                            <a:srgbClr val="000000"/>
                          </a:solidFill>
                          <a:effectLst/>
                          <a:latin typeface="Calibri" panose="020F0502020204030204" pitchFamily="34" charset="0"/>
                        </a:rPr>
                        <a:t>4 Recomendaciones</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285700489"/>
                  </a:ext>
                </a:extLst>
              </a:tr>
              <a:tr h="650988">
                <a:tc vMerge="1">
                  <a:txBody>
                    <a:bodyPr/>
                    <a:lstStyle/>
                    <a:p>
                      <a:endParaRPr lang="es-MX"/>
                    </a:p>
                  </a:txBody>
                  <a:tcPr/>
                </a:tc>
                <a:tc>
                  <a:txBody>
                    <a:bodyPr/>
                    <a:lstStyle/>
                    <a:p>
                      <a:pPr algn="ctr" fontAlgn="ctr"/>
                      <a:r>
                        <a:rPr lang="es-MX" sz="1400" b="1" i="0" u="none" strike="noStrike" dirty="0">
                          <a:solidFill>
                            <a:srgbClr val="000000"/>
                          </a:solidFill>
                          <a:effectLst/>
                          <a:latin typeface="Calibri" panose="020F0502020204030204" pitchFamily="34" charset="0"/>
                        </a:rPr>
                        <a:t>DIRECCIÓN GENERAL DE ECONOMÍA (PROGRAMA UNIDOS POR EL EMPLEO)</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600" b="0" i="0" u="none" strike="noStrike" dirty="0">
                          <a:solidFill>
                            <a:srgbClr val="000000"/>
                          </a:solidFill>
                          <a:effectLst/>
                          <a:latin typeface="Calibri" panose="020F0502020204030204" pitchFamily="34" charset="0"/>
                        </a:rPr>
                        <a:t>1 Observación</a:t>
                      </a:r>
                      <a:br>
                        <a:rPr lang="es-MX" sz="1600" b="0" i="0" u="none" strike="noStrike" dirty="0">
                          <a:solidFill>
                            <a:srgbClr val="000000"/>
                          </a:solidFill>
                          <a:effectLst/>
                          <a:latin typeface="Calibri" panose="020F0502020204030204" pitchFamily="34" charset="0"/>
                        </a:rPr>
                      </a:br>
                      <a:r>
                        <a:rPr lang="es-MX" sz="1600" b="0" i="0" u="none" strike="noStrike" dirty="0">
                          <a:solidFill>
                            <a:srgbClr val="000000"/>
                          </a:solidFill>
                          <a:effectLst/>
                          <a:latin typeface="Calibri" panose="020F0502020204030204" pitchFamily="34" charset="0"/>
                        </a:rPr>
                        <a:t>5 Recomendaciones</a:t>
                      </a:r>
                      <a:br>
                        <a:rPr lang="es-MX" sz="1600" b="0" i="0" u="none" strike="noStrike" dirty="0">
                          <a:solidFill>
                            <a:srgbClr val="000000"/>
                          </a:solidFill>
                          <a:effectLst/>
                          <a:latin typeface="Calibri" panose="020F0502020204030204" pitchFamily="34" charset="0"/>
                        </a:rPr>
                      </a:br>
                      <a:r>
                        <a:rPr lang="es-MX" sz="1600" b="0" i="0" u="none" strike="noStrike" dirty="0">
                          <a:solidFill>
                            <a:srgbClr val="000000"/>
                          </a:solidFill>
                          <a:effectLst/>
                          <a:latin typeface="Calibri" panose="020F0502020204030204" pitchFamily="34" charset="0"/>
                        </a:rPr>
                        <a:t>1 Recomendación General</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473717058"/>
                  </a:ext>
                </a:extLst>
              </a:tr>
              <a:tr h="536000">
                <a:tc vMerge="1">
                  <a:txBody>
                    <a:bodyPr/>
                    <a:lstStyle/>
                    <a:p>
                      <a:endParaRPr lang="es-MX"/>
                    </a:p>
                  </a:txBody>
                  <a:tcPr/>
                </a:tc>
                <a:tc>
                  <a:txBody>
                    <a:bodyPr/>
                    <a:lstStyle/>
                    <a:p>
                      <a:pPr algn="ctr" fontAlgn="ctr"/>
                      <a:r>
                        <a:rPr lang="es-MX" sz="1400" b="1" i="0" u="none" strike="noStrike" dirty="0">
                          <a:solidFill>
                            <a:srgbClr val="000000"/>
                          </a:solidFill>
                          <a:effectLst/>
                          <a:latin typeface="Calibri" panose="020F0502020204030204" pitchFamily="34" charset="0"/>
                        </a:rPr>
                        <a:t>DIRECCIÓN GENERAL DE ECONOMÍA (PROGRAMA APOYO A EMPRENDEDORES)</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600" b="0" i="0" u="none" strike="noStrike" dirty="0">
                          <a:solidFill>
                            <a:srgbClr val="000000"/>
                          </a:solidFill>
                          <a:effectLst/>
                          <a:latin typeface="Calibri" panose="020F0502020204030204" pitchFamily="34" charset="0"/>
                        </a:rPr>
                        <a:t>3 Observaciones</a:t>
                      </a:r>
                      <a:br>
                        <a:rPr lang="es-MX" sz="1600" b="0" i="0" u="none" strike="noStrike" dirty="0">
                          <a:solidFill>
                            <a:srgbClr val="000000"/>
                          </a:solidFill>
                          <a:effectLst/>
                          <a:latin typeface="Calibri" panose="020F0502020204030204" pitchFamily="34" charset="0"/>
                        </a:rPr>
                      </a:br>
                      <a:r>
                        <a:rPr lang="es-MX" sz="1600" b="0" i="0" u="none" strike="noStrike" dirty="0">
                          <a:solidFill>
                            <a:srgbClr val="000000"/>
                          </a:solidFill>
                          <a:effectLst/>
                          <a:latin typeface="Calibri" panose="020F0502020204030204" pitchFamily="34" charset="0"/>
                        </a:rPr>
                        <a:t>7 Recomendaciones</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4173298087"/>
                  </a:ext>
                </a:extLst>
              </a:tr>
              <a:tr h="576470">
                <a:tc vMerge="1">
                  <a:txBody>
                    <a:bodyPr/>
                    <a:lstStyle/>
                    <a:p>
                      <a:endParaRPr lang="es-MX"/>
                    </a:p>
                  </a:txBody>
                  <a:tcPr/>
                </a:tc>
                <a:tc>
                  <a:txBody>
                    <a:bodyPr/>
                    <a:lstStyle/>
                    <a:p>
                      <a:pPr algn="ctr" fontAlgn="ctr"/>
                      <a:r>
                        <a:rPr lang="es-MX" sz="1400" b="1" i="0" u="none" strike="noStrike" dirty="0">
                          <a:solidFill>
                            <a:srgbClr val="000000"/>
                          </a:solidFill>
                          <a:effectLst/>
                          <a:latin typeface="Calibri" panose="020F0502020204030204" pitchFamily="34" charset="0"/>
                        </a:rPr>
                        <a:t>DIRECCIÓN GENERAL DE DESARROLLO RURAL</a:t>
                      </a:r>
                      <a:br>
                        <a:rPr lang="es-MX" sz="1400" b="1" i="0" u="none" strike="noStrike" dirty="0">
                          <a:solidFill>
                            <a:srgbClr val="000000"/>
                          </a:solidFill>
                          <a:effectLst/>
                          <a:latin typeface="Calibri" panose="020F0502020204030204" pitchFamily="34" charset="0"/>
                        </a:rPr>
                      </a:br>
                      <a:r>
                        <a:rPr lang="es-MX" sz="1400" b="1" i="0" u="none" strike="noStrike" dirty="0">
                          <a:solidFill>
                            <a:srgbClr val="000000"/>
                          </a:solidFill>
                          <a:effectLst/>
                          <a:latin typeface="Calibri" panose="020F0502020204030204" pitchFamily="34" charset="0"/>
                        </a:rPr>
                        <a:t> (APOYO A NEGOCIOS RURALES)</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600" b="0" i="0" u="none" strike="noStrike" dirty="0">
                          <a:solidFill>
                            <a:srgbClr val="000000"/>
                          </a:solidFill>
                          <a:effectLst/>
                          <a:latin typeface="Calibri" panose="020F0502020204030204" pitchFamily="34" charset="0"/>
                        </a:rPr>
                        <a:t>3 Observaciones</a:t>
                      </a:r>
                      <a:br>
                        <a:rPr lang="es-MX" sz="1600" b="0" i="0" u="none" strike="noStrike" dirty="0">
                          <a:solidFill>
                            <a:srgbClr val="000000"/>
                          </a:solidFill>
                          <a:effectLst/>
                          <a:latin typeface="Calibri" panose="020F0502020204030204" pitchFamily="34" charset="0"/>
                        </a:rPr>
                      </a:br>
                      <a:r>
                        <a:rPr lang="es-MX" sz="1600" b="0" i="0" u="none" strike="noStrike" dirty="0">
                          <a:solidFill>
                            <a:srgbClr val="000000"/>
                          </a:solidFill>
                          <a:effectLst/>
                          <a:latin typeface="Calibri" panose="020F0502020204030204" pitchFamily="34" charset="0"/>
                        </a:rPr>
                        <a:t>7 Recomendaciones</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490823123"/>
                  </a:ext>
                </a:extLst>
              </a:tr>
              <a:tr h="762341">
                <a:tc vMerge="1">
                  <a:txBody>
                    <a:bodyPr/>
                    <a:lstStyle/>
                    <a:p>
                      <a:endParaRPr lang="es-MX"/>
                    </a:p>
                  </a:txBody>
                  <a:tcPr/>
                </a:tc>
                <a:tc>
                  <a:txBody>
                    <a:bodyPr/>
                    <a:lstStyle/>
                    <a:p>
                      <a:pPr algn="ctr" fontAlgn="ctr"/>
                      <a:r>
                        <a:rPr lang="es-MX" sz="1400" b="1" i="0" u="none" strike="noStrike" dirty="0">
                          <a:solidFill>
                            <a:srgbClr val="000000"/>
                          </a:solidFill>
                          <a:effectLst/>
                          <a:latin typeface="Calibri" panose="020F0502020204030204" pitchFamily="34" charset="0"/>
                        </a:rPr>
                        <a:t>DIRECCIÓN GENERAL DE DESARROLLO RURAL</a:t>
                      </a:r>
                      <a:br>
                        <a:rPr lang="es-MX" sz="1400" b="1" i="0" u="none" strike="noStrike" dirty="0">
                          <a:solidFill>
                            <a:srgbClr val="000000"/>
                          </a:solidFill>
                          <a:effectLst/>
                          <a:latin typeface="Calibri" panose="020F0502020204030204" pitchFamily="34" charset="0"/>
                        </a:rPr>
                      </a:br>
                      <a:r>
                        <a:rPr lang="es-MX" sz="1400" b="1" i="0" u="none" strike="noStrike" dirty="0">
                          <a:solidFill>
                            <a:srgbClr val="000000"/>
                          </a:solidFill>
                          <a:effectLst/>
                          <a:latin typeface="Calibri" panose="020F0502020204030204" pitchFamily="34" charset="0"/>
                        </a:rPr>
                        <a:t> (APOYO GANADERO)</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600" b="0" i="0" u="none" strike="noStrike" dirty="0">
                          <a:solidFill>
                            <a:srgbClr val="000000"/>
                          </a:solidFill>
                          <a:effectLst/>
                          <a:latin typeface="Calibri" panose="020F0502020204030204" pitchFamily="34" charset="0"/>
                        </a:rPr>
                        <a:t>3 Observaciones</a:t>
                      </a:r>
                      <a:br>
                        <a:rPr lang="es-MX" sz="1600" b="0" i="0" u="none" strike="noStrike" dirty="0">
                          <a:solidFill>
                            <a:srgbClr val="000000"/>
                          </a:solidFill>
                          <a:effectLst/>
                          <a:latin typeface="Calibri" panose="020F0502020204030204" pitchFamily="34" charset="0"/>
                        </a:rPr>
                      </a:br>
                      <a:r>
                        <a:rPr lang="es-MX" sz="1600" b="0" i="0" u="none" strike="noStrike" dirty="0">
                          <a:solidFill>
                            <a:srgbClr val="000000"/>
                          </a:solidFill>
                          <a:effectLst/>
                          <a:latin typeface="Calibri" panose="020F0502020204030204" pitchFamily="34" charset="0"/>
                        </a:rPr>
                        <a:t>4 Recomendaciones</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570623814"/>
                  </a:ext>
                </a:extLst>
              </a:tr>
              <a:tr h="548200">
                <a:tc vMerge="1">
                  <a:txBody>
                    <a:bodyPr/>
                    <a:lstStyle/>
                    <a:p>
                      <a:endParaRPr lang="es-MX"/>
                    </a:p>
                  </a:txBody>
                  <a:tcPr/>
                </a:tc>
                <a:tc>
                  <a:txBody>
                    <a:bodyPr/>
                    <a:lstStyle/>
                    <a:p>
                      <a:pPr algn="ctr" fontAlgn="ctr"/>
                      <a:r>
                        <a:rPr lang="es-MX" sz="1400" b="1" i="0" u="none" strike="noStrike" dirty="0">
                          <a:solidFill>
                            <a:srgbClr val="000000"/>
                          </a:solidFill>
                          <a:effectLst/>
                          <a:latin typeface="Calibri" panose="020F0502020204030204" pitchFamily="34" charset="0"/>
                        </a:rPr>
                        <a:t>DIRECCIÓN GENERAL DE RECURSOS MATERIALES Y SERVICIOS GENERALES</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MX" sz="1600" b="0" i="0" u="none" strike="noStrike" dirty="0">
                          <a:solidFill>
                            <a:srgbClr val="000000"/>
                          </a:solidFill>
                          <a:effectLst/>
                          <a:latin typeface="Calibri" panose="020F0502020204030204" pitchFamily="34" charset="0"/>
                        </a:rPr>
                        <a:t>1 Observación</a:t>
                      </a:r>
                      <a:br>
                        <a:rPr lang="es-MX" sz="1600" b="0" i="0" u="none" strike="noStrike" dirty="0">
                          <a:solidFill>
                            <a:srgbClr val="000000"/>
                          </a:solidFill>
                          <a:effectLst/>
                          <a:latin typeface="Calibri" panose="020F0502020204030204" pitchFamily="34" charset="0"/>
                        </a:rPr>
                      </a:br>
                      <a:r>
                        <a:rPr lang="es-MX" sz="1600" b="0" i="0" u="none" strike="noStrike" dirty="0">
                          <a:solidFill>
                            <a:srgbClr val="000000"/>
                          </a:solidFill>
                          <a:effectLst/>
                          <a:latin typeface="Calibri" panose="020F0502020204030204" pitchFamily="34" charset="0"/>
                        </a:rPr>
                        <a:t>1 Recomendación</a:t>
                      </a:r>
                    </a:p>
                  </a:txBody>
                  <a:tcPr marL="8566" marR="8566" marT="8566" marB="0" anchor="ctr">
                    <a:lnL w="635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516753125"/>
                  </a:ext>
                </a:extLst>
              </a:tr>
            </a:tbl>
          </a:graphicData>
        </a:graphic>
      </p:graphicFrame>
    </p:spTree>
    <p:extLst>
      <p:ext uri="{BB962C8B-B14F-4D97-AF65-F5344CB8AC3E}">
        <p14:creationId xmlns:p14="http://schemas.microsoft.com/office/powerpoint/2010/main" val="1277811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0" y="-99392"/>
            <a:ext cx="12202849" cy="7215719"/>
          </a:xfrm>
          <a:prstGeom prst="rect">
            <a:avLst/>
          </a:prstGeom>
        </p:spPr>
      </p:pic>
      <p:pic>
        <p:nvPicPr>
          <p:cNvPr id="8" name="Imagen 7"/>
          <p:cNvPicPr>
            <a:picLocks noChangeAspect="1"/>
          </p:cNvPicPr>
          <p:nvPr/>
        </p:nvPicPr>
        <p:blipFill>
          <a:blip r:embed="rId4"/>
          <a:stretch>
            <a:fillRect/>
          </a:stretch>
        </p:blipFill>
        <p:spPr>
          <a:xfrm>
            <a:off x="-1" y="6227301"/>
            <a:ext cx="12191999" cy="671895"/>
          </a:xfrm>
          <a:prstGeom prst="rect">
            <a:avLst/>
          </a:prstGeom>
        </p:spPr>
      </p:pic>
      <p:sp>
        <p:nvSpPr>
          <p:cNvPr id="2" name="Rectángulo 1"/>
          <p:cNvSpPr/>
          <p:nvPr/>
        </p:nvSpPr>
        <p:spPr>
          <a:xfrm>
            <a:off x="4779401" y="4536672"/>
            <a:ext cx="4572000" cy="64633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 name="Imagen 2"/>
          <p:cNvPicPr>
            <a:picLocks noChangeAspect="1"/>
          </p:cNvPicPr>
          <p:nvPr/>
        </p:nvPicPr>
        <p:blipFill>
          <a:blip r:embed="rId5"/>
          <a:stretch>
            <a:fillRect/>
          </a:stretch>
        </p:blipFill>
        <p:spPr>
          <a:xfrm>
            <a:off x="11242451" y="6227301"/>
            <a:ext cx="836609" cy="587486"/>
          </a:xfrm>
          <a:prstGeom prst="rect">
            <a:avLst/>
          </a:prstGeom>
        </p:spPr>
      </p:pic>
      <p:pic>
        <p:nvPicPr>
          <p:cNvPr id="6" name="Imagen 5">
            <a:extLst>
              <a:ext uri="{FF2B5EF4-FFF2-40B4-BE49-F238E27FC236}">
                <a16:creationId xmlns:a16="http://schemas.microsoft.com/office/drawing/2014/main" id="{96E1CE3A-89E5-DF4A-9980-72AB1E23CF5A}"/>
              </a:ext>
            </a:extLst>
          </p:cNvPr>
          <p:cNvPicPr>
            <a:picLocks noChangeAspect="1"/>
          </p:cNvPicPr>
          <p:nvPr/>
        </p:nvPicPr>
        <p:blipFill rotWithShape="1">
          <a:blip r:embed="rId6">
            <a:extLst>
              <a:ext uri="{28A0092B-C50C-407E-A947-70E740481C1C}">
                <a14:useLocalDpi xmlns:a14="http://schemas.microsoft.com/office/drawing/2010/main" val="0"/>
              </a:ext>
            </a:extLst>
          </a:blip>
          <a:srcRect l="972" t="11531" r="50288" b="1475"/>
          <a:stretch/>
        </p:blipFill>
        <p:spPr>
          <a:xfrm>
            <a:off x="5728294" y="143686"/>
            <a:ext cx="6350766" cy="841053"/>
          </a:xfrm>
          <a:prstGeom prst="rect">
            <a:avLst/>
          </a:prstGeom>
        </p:spPr>
      </p:pic>
      <p:graphicFrame>
        <p:nvGraphicFramePr>
          <p:cNvPr id="7" name="Tabla 6">
            <a:extLst>
              <a:ext uri="{FF2B5EF4-FFF2-40B4-BE49-F238E27FC236}">
                <a16:creationId xmlns:a16="http://schemas.microsoft.com/office/drawing/2014/main" id="{BE60FD10-C8A0-6745-94D1-D8CE15E9621E}"/>
              </a:ext>
            </a:extLst>
          </p:cNvPr>
          <p:cNvGraphicFramePr>
            <a:graphicFrameLocks noGrp="1"/>
          </p:cNvGraphicFramePr>
          <p:nvPr>
            <p:extLst>
              <p:ext uri="{D42A27DB-BD31-4B8C-83A1-F6EECF244321}">
                <p14:modId xmlns:p14="http://schemas.microsoft.com/office/powerpoint/2010/main" val="4041479658"/>
              </p:ext>
            </p:extLst>
          </p:nvPr>
        </p:nvGraphicFramePr>
        <p:xfrm>
          <a:off x="1066151" y="2029037"/>
          <a:ext cx="10522875" cy="3552681"/>
        </p:xfrm>
        <a:graphic>
          <a:graphicData uri="http://schemas.openxmlformats.org/drawingml/2006/table">
            <a:tbl>
              <a:tblPr>
                <a:tableStyleId>{5C22544A-7EE6-4342-B048-85BDC9FD1C3A}</a:tableStyleId>
              </a:tblPr>
              <a:tblGrid>
                <a:gridCol w="678301">
                  <a:extLst>
                    <a:ext uri="{9D8B030D-6E8A-4147-A177-3AD203B41FA5}">
                      <a16:colId xmlns:a16="http://schemas.microsoft.com/office/drawing/2014/main" val="1452953161"/>
                    </a:ext>
                  </a:extLst>
                </a:gridCol>
                <a:gridCol w="3746311">
                  <a:extLst>
                    <a:ext uri="{9D8B030D-6E8A-4147-A177-3AD203B41FA5}">
                      <a16:colId xmlns:a16="http://schemas.microsoft.com/office/drawing/2014/main" val="3695333485"/>
                    </a:ext>
                  </a:extLst>
                </a:gridCol>
                <a:gridCol w="1680101">
                  <a:extLst>
                    <a:ext uri="{9D8B030D-6E8A-4147-A177-3AD203B41FA5}">
                      <a16:colId xmlns:a16="http://schemas.microsoft.com/office/drawing/2014/main" val="221200113"/>
                    </a:ext>
                  </a:extLst>
                </a:gridCol>
                <a:gridCol w="1189637">
                  <a:extLst>
                    <a:ext uri="{9D8B030D-6E8A-4147-A177-3AD203B41FA5}">
                      <a16:colId xmlns:a16="http://schemas.microsoft.com/office/drawing/2014/main" val="1184178512"/>
                    </a:ext>
                  </a:extLst>
                </a:gridCol>
                <a:gridCol w="1320212">
                  <a:extLst>
                    <a:ext uri="{9D8B030D-6E8A-4147-A177-3AD203B41FA5}">
                      <a16:colId xmlns:a16="http://schemas.microsoft.com/office/drawing/2014/main" val="3595154037"/>
                    </a:ext>
                  </a:extLst>
                </a:gridCol>
                <a:gridCol w="815487">
                  <a:extLst>
                    <a:ext uri="{9D8B030D-6E8A-4147-A177-3AD203B41FA5}">
                      <a16:colId xmlns:a16="http://schemas.microsoft.com/office/drawing/2014/main" val="933594975"/>
                    </a:ext>
                  </a:extLst>
                </a:gridCol>
                <a:gridCol w="1092826">
                  <a:extLst>
                    <a:ext uri="{9D8B030D-6E8A-4147-A177-3AD203B41FA5}">
                      <a16:colId xmlns:a16="http://schemas.microsoft.com/office/drawing/2014/main" val="1346389652"/>
                    </a:ext>
                  </a:extLst>
                </a:gridCol>
              </a:tblGrid>
              <a:tr h="315033">
                <a:tc rowSpan="2">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No.</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tc rowSpan="2">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Unidad Administrativa/ Auditoría</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tc>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Fecha </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tc gridSpan="2">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Observaciones</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tc hMerge="1">
                  <a:txBody>
                    <a:bodyPr/>
                    <a:lstStyle/>
                    <a:p>
                      <a:endParaRPr lang="es-MX"/>
                    </a:p>
                  </a:txBody>
                  <a:tcPr/>
                </a:tc>
                <a:tc gridSpan="2">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Recomendaciones</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tc hMerge="1">
                  <a:txBody>
                    <a:bodyPr/>
                    <a:lstStyle/>
                    <a:p>
                      <a:endParaRPr lang="es-MX"/>
                    </a:p>
                  </a:txBody>
                  <a:tcPr/>
                </a:tc>
                <a:extLst>
                  <a:ext uri="{0D108BD9-81ED-4DB2-BD59-A6C34878D82A}">
                    <a16:rowId xmlns:a16="http://schemas.microsoft.com/office/drawing/2014/main" val="589187731"/>
                  </a:ext>
                </a:extLst>
              </a:tr>
              <a:tr h="315033">
                <a:tc vMerge="1">
                  <a:txBody>
                    <a:bodyPr/>
                    <a:lstStyle/>
                    <a:p>
                      <a:endParaRPr lang="es-MX"/>
                    </a:p>
                  </a:txBody>
                  <a:tcPr/>
                </a:tc>
                <a:tc vMerge="1">
                  <a:txBody>
                    <a:bodyPr/>
                    <a:lstStyle/>
                    <a:p>
                      <a:endParaRPr lang="es-MX"/>
                    </a:p>
                  </a:txBody>
                  <a:tcPr/>
                </a:tc>
                <a:tc>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Notificación</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tc>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Emitidas</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tc>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Solventadas</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tc>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Emitidas</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tc>
                  <a:txBody>
                    <a:bodyPr/>
                    <a:lstStyle/>
                    <a:p>
                      <a:pPr algn="ctr" fontAlgn="ctr"/>
                      <a:r>
                        <a:rPr lang="es-MX" sz="1600" b="1" u="none" strike="noStrike" dirty="0">
                          <a:solidFill>
                            <a:schemeClr val="bg1"/>
                          </a:solidFill>
                          <a:effectLst/>
                          <a:latin typeface="Arial" panose="020B0604020202020204" pitchFamily="34" charset="0"/>
                          <a:cs typeface="Arial" panose="020B0604020202020204" pitchFamily="34" charset="0"/>
                        </a:rPr>
                        <a:t>Atendidas</a:t>
                      </a:r>
                      <a:endParaRPr lang="es-MX" sz="1600" b="1" i="0" u="none" strike="noStrike" dirty="0">
                        <a:solidFill>
                          <a:schemeClr val="bg1"/>
                        </a:solidFill>
                        <a:effectLst/>
                        <a:latin typeface="Arial" panose="020B0604020202020204" pitchFamily="34" charset="0"/>
                        <a:cs typeface="Arial" panose="020B0604020202020204" pitchFamily="34" charset="0"/>
                      </a:endParaRPr>
                    </a:p>
                  </a:txBody>
                  <a:tcPr marL="8932" marR="8932" marT="8932" marB="0" anchor="ctr">
                    <a:solidFill>
                      <a:srgbClr val="0070C0"/>
                    </a:solidFill>
                  </a:tcPr>
                </a:tc>
                <a:extLst>
                  <a:ext uri="{0D108BD9-81ED-4DB2-BD59-A6C34878D82A}">
                    <a16:rowId xmlns:a16="http://schemas.microsoft.com/office/drawing/2014/main" val="675190107"/>
                  </a:ext>
                </a:extLst>
              </a:tr>
              <a:tr h="617408">
                <a:tc>
                  <a:txBody>
                    <a:bodyPr/>
                    <a:lstStyle/>
                    <a:p>
                      <a:pPr algn="ctr" fontAlgn="ctr"/>
                      <a:r>
                        <a:rPr lang="es-MX" sz="1600" b="1" u="none" strike="noStrike" dirty="0">
                          <a:effectLst/>
                          <a:latin typeface="Arial" panose="020B0604020202020204" pitchFamily="34" charset="0"/>
                          <a:cs typeface="Arial" panose="020B0604020202020204" pitchFamily="34" charset="0"/>
                        </a:rPr>
                        <a:t>1</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Dirección General de Servicios Generales y Recursos Materiales (Combustibles)</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27/01/21</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2</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0</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4</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a:effectLst/>
                          <a:latin typeface="Arial" panose="020B0604020202020204" pitchFamily="34" charset="0"/>
                          <a:cs typeface="Arial" panose="020B0604020202020204" pitchFamily="34" charset="0"/>
                        </a:rPr>
                        <a:t>2</a:t>
                      </a:r>
                      <a:endParaRPr lang="es-MX" sz="1600" b="1" i="0" u="none" strike="noStrike">
                        <a:solidFill>
                          <a:srgbClr val="000000"/>
                        </a:solidFill>
                        <a:effectLst/>
                        <a:latin typeface="Arial" panose="020B0604020202020204" pitchFamily="34" charset="0"/>
                        <a:cs typeface="Arial" panose="020B0604020202020204" pitchFamily="34" charset="0"/>
                      </a:endParaRPr>
                    </a:p>
                  </a:txBody>
                  <a:tcPr marL="8932" marR="8932" marT="8932" marB="0" anchor="ctr"/>
                </a:tc>
                <a:extLst>
                  <a:ext uri="{0D108BD9-81ED-4DB2-BD59-A6C34878D82A}">
                    <a16:rowId xmlns:a16="http://schemas.microsoft.com/office/drawing/2014/main" val="4286292753"/>
                  </a:ext>
                </a:extLst>
              </a:tr>
              <a:tr h="315033">
                <a:tc>
                  <a:txBody>
                    <a:bodyPr/>
                    <a:lstStyle/>
                    <a:p>
                      <a:pPr algn="ctr" fontAlgn="ctr"/>
                      <a:r>
                        <a:rPr lang="es-MX" sz="1600" b="1" u="none" strike="noStrike">
                          <a:effectLst/>
                          <a:latin typeface="Arial" panose="020B0604020202020204" pitchFamily="34" charset="0"/>
                          <a:cs typeface="Arial" panose="020B0604020202020204" pitchFamily="34" charset="0"/>
                        </a:rPr>
                        <a:t>2</a:t>
                      </a:r>
                      <a:endParaRPr lang="es-MX" sz="1600" b="1" i="0" u="none" strike="noStrike">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SIAP</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28/01/21</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11</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0</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14</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a:effectLst/>
                          <a:latin typeface="Arial" panose="020B0604020202020204" pitchFamily="34" charset="0"/>
                          <a:cs typeface="Arial" panose="020B0604020202020204" pitchFamily="34" charset="0"/>
                        </a:rPr>
                        <a:t>6</a:t>
                      </a:r>
                      <a:endParaRPr lang="es-MX" sz="1600" b="1" i="0" u="none" strike="noStrike">
                        <a:solidFill>
                          <a:srgbClr val="000000"/>
                        </a:solidFill>
                        <a:effectLst/>
                        <a:latin typeface="Arial" panose="020B0604020202020204" pitchFamily="34" charset="0"/>
                        <a:cs typeface="Arial" panose="020B0604020202020204" pitchFamily="34" charset="0"/>
                      </a:endParaRPr>
                    </a:p>
                  </a:txBody>
                  <a:tcPr marL="8932" marR="8932" marT="8932" marB="0" anchor="ctr"/>
                </a:tc>
                <a:extLst>
                  <a:ext uri="{0D108BD9-81ED-4DB2-BD59-A6C34878D82A}">
                    <a16:rowId xmlns:a16="http://schemas.microsoft.com/office/drawing/2014/main" val="57495247"/>
                  </a:ext>
                </a:extLst>
              </a:tr>
              <a:tr h="315033">
                <a:tc>
                  <a:txBody>
                    <a:bodyPr/>
                    <a:lstStyle/>
                    <a:p>
                      <a:pPr algn="ctr" fontAlgn="ctr"/>
                      <a:r>
                        <a:rPr lang="es-MX" sz="1600" b="1" u="none" strike="noStrike">
                          <a:effectLst/>
                          <a:latin typeface="Arial" panose="020B0604020202020204" pitchFamily="34" charset="0"/>
                          <a:cs typeface="Arial" panose="020B0604020202020204" pitchFamily="34" charset="0"/>
                        </a:rPr>
                        <a:t>3</a:t>
                      </a:r>
                      <a:endParaRPr lang="es-MX" sz="1600" b="1" i="0" u="none" strike="noStrike">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Dirección General de Medio Ambiente</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28/01/21</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0</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0</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5</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a:effectLst/>
                          <a:latin typeface="Arial" panose="020B0604020202020204" pitchFamily="34" charset="0"/>
                          <a:cs typeface="Arial" panose="020B0604020202020204" pitchFamily="34" charset="0"/>
                        </a:rPr>
                        <a:t>0</a:t>
                      </a:r>
                      <a:endParaRPr lang="es-MX" sz="1600" b="1" i="0" u="none" strike="noStrike">
                        <a:solidFill>
                          <a:srgbClr val="000000"/>
                        </a:solidFill>
                        <a:effectLst/>
                        <a:latin typeface="Arial" panose="020B0604020202020204" pitchFamily="34" charset="0"/>
                        <a:cs typeface="Arial" panose="020B0604020202020204" pitchFamily="34" charset="0"/>
                      </a:endParaRPr>
                    </a:p>
                  </a:txBody>
                  <a:tcPr marL="8932" marR="8932" marT="8932" marB="0" anchor="ctr"/>
                </a:tc>
                <a:extLst>
                  <a:ext uri="{0D108BD9-81ED-4DB2-BD59-A6C34878D82A}">
                    <a16:rowId xmlns:a16="http://schemas.microsoft.com/office/drawing/2014/main" val="1076097526"/>
                  </a:ext>
                </a:extLst>
              </a:tr>
              <a:tr h="617408">
                <a:tc>
                  <a:txBody>
                    <a:bodyPr/>
                    <a:lstStyle/>
                    <a:p>
                      <a:pPr algn="ctr" fontAlgn="ctr"/>
                      <a:r>
                        <a:rPr lang="es-MX" sz="1600" b="1" u="none" strike="noStrike">
                          <a:effectLst/>
                          <a:latin typeface="Arial" panose="020B0604020202020204" pitchFamily="34" charset="0"/>
                          <a:cs typeface="Arial" panose="020B0604020202020204" pitchFamily="34" charset="0"/>
                        </a:rPr>
                        <a:t>4</a:t>
                      </a:r>
                      <a:endParaRPr lang="es-MX" sz="1600" b="1" i="0" u="none" strike="noStrike">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Dirección General de Centro de Cómputo, Comando, Comunicaciones y Control (C4)</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a:effectLst/>
                          <a:latin typeface="Arial" panose="020B0604020202020204" pitchFamily="34" charset="0"/>
                          <a:cs typeface="Arial" panose="020B0604020202020204" pitchFamily="34" charset="0"/>
                        </a:rPr>
                        <a:t>08/02/21</a:t>
                      </a:r>
                      <a:endParaRPr lang="es-MX" sz="1600" b="1" i="0" u="none" strike="noStrike">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1</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0</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1</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tc>
                  <a:txBody>
                    <a:bodyPr/>
                    <a:lstStyle/>
                    <a:p>
                      <a:pPr algn="ctr" fontAlgn="ctr"/>
                      <a:r>
                        <a:rPr lang="es-MX" sz="1600" b="1" u="none" strike="noStrike" dirty="0">
                          <a:effectLst/>
                          <a:latin typeface="Arial" panose="020B0604020202020204" pitchFamily="34" charset="0"/>
                          <a:cs typeface="Arial" panose="020B0604020202020204" pitchFamily="34" charset="0"/>
                        </a:rPr>
                        <a:t>1</a:t>
                      </a:r>
                      <a:endParaRPr lang="es-MX" sz="1600" b="1" i="0" u="none" strike="noStrike" dirty="0">
                        <a:solidFill>
                          <a:srgbClr val="000000"/>
                        </a:solidFill>
                        <a:effectLst/>
                        <a:latin typeface="Arial" panose="020B0604020202020204" pitchFamily="34" charset="0"/>
                        <a:cs typeface="Arial" panose="020B0604020202020204" pitchFamily="34" charset="0"/>
                      </a:endParaRPr>
                    </a:p>
                  </a:txBody>
                  <a:tcPr marL="8932" marR="8932" marT="8932" marB="0" anchor="ctr"/>
                </a:tc>
                <a:extLst>
                  <a:ext uri="{0D108BD9-81ED-4DB2-BD59-A6C34878D82A}">
                    <a16:rowId xmlns:a16="http://schemas.microsoft.com/office/drawing/2014/main" val="1339959115"/>
                  </a:ext>
                </a:extLst>
              </a:tr>
              <a:tr h="315033">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5</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Sistema DIF León</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24/02/21</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6</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0</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6</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4</a:t>
                      </a:r>
                    </a:p>
                  </a:txBody>
                  <a:tcPr marL="8932" marR="8932" marT="8932" marB="0" anchor="ctr"/>
                </a:tc>
                <a:extLst>
                  <a:ext uri="{0D108BD9-81ED-4DB2-BD59-A6C34878D82A}">
                    <a16:rowId xmlns:a16="http://schemas.microsoft.com/office/drawing/2014/main" val="3463833291"/>
                  </a:ext>
                </a:extLst>
              </a:tr>
              <a:tr h="315033">
                <a:tc>
                  <a:txBody>
                    <a:bodyPr/>
                    <a:lstStyle/>
                    <a:p>
                      <a:pPr marL="0" algn="ctr" defTabSz="914400" rtl="0" eaLnBrk="1" fontAlgn="ctr" latinLnBrk="0" hangingPunct="1"/>
                      <a:r>
                        <a:rPr lang="es-MX" sz="1600" b="1" u="none" strike="noStrike" kern="1200">
                          <a:solidFill>
                            <a:schemeClr val="dk1"/>
                          </a:solidFill>
                          <a:effectLst/>
                          <a:latin typeface="Arial" panose="020B0604020202020204" pitchFamily="34" charset="0"/>
                          <a:ea typeface="+mn-ea"/>
                          <a:cs typeface="Arial" panose="020B0604020202020204" pitchFamily="34" charset="0"/>
                        </a:rPr>
                        <a:t>6</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Dirección de Derecho de Vía</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25/02/21</a:t>
                      </a:r>
                    </a:p>
                  </a:txBody>
                  <a:tcPr marL="8932" marR="8932" marT="8932" marB="0" anchor="ctr"/>
                </a:tc>
                <a:tc>
                  <a:txBody>
                    <a:bodyPr/>
                    <a:lstStyle/>
                    <a:p>
                      <a:pPr marL="0" algn="ctr" defTabSz="914400" rtl="0" eaLnBrk="1" fontAlgn="ctr" latinLnBrk="0" hangingPunct="1"/>
                      <a:r>
                        <a:rPr lang="es-MX" sz="1600" b="1" u="none" strike="noStrike" kern="1200">
                          <a:solidFill>
                            <a:schemeClr val="dk1"/>
                          </a:solidFill>
                          <a:effectLst/>
                          <a:latin typeface="Arial" panose="020B0604020202020204" pitchFamily="34" charset="0"/>
                          <a:ea typeface="+mn-ea"/>
                          <a:cs typeface="Arial" panose="020B0604020202020204" pitchFamily="34" charset="0"/>
                        </a:rPr>
                        <a:t>1</a:t>
                      </a:r>
                    </a:p>
                  </a:txBody>
                  <a:tcPr marL="8932" marR="8932" marT="8932" marB="0" anchor="ctr"/>
                </a:tc>
                <a:tc>
                  <a:txBody>
                    <a:bodyPr/>
                    <a:lstStyle/>
                    <a:p>
                      <a:pPr marL="0" algn="ctr" defTabSz="914400" rtl="0" eaLnBrk="1" fontAlgn="ctr" latinLnBrk="0" hangingPunct="1"/>
                      <a:r>
                        <a:rPr lang="es-MX" sz="1600" b="1" u="none" strike="noStrike" kern="1200">
                          <a:solidFill>
                            <a:schemeClr val="dk1"/>
                          </a:solidFill>
                          <a:effectLst/>
                          <a:latin typeface="Arial" panose="020B0604020202020204" pitchFamily="34" charset="0"/>
                          <a:ea typeface="+mn-ea"/>
                          <a:cs typeface="Arial" panose="020B0604020202020204" pitchFamily="34" charset="0"/>
                        </a:rPr>
                        <a:t>0</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2</a:t>
                      </a:r>
                    </a:p>
                  </a:txBody>
                  <a:tcPr marL="8932" marR="8932" marT="8932" marB="0" anchor="ctr"/>
                </a:tc>
                <a:tc>
                  <a:txBody>
                    <a:bodyPr/>
                    <a:lstStyle/>
                    <a:p>
                      <a:pPr marL="0" algn="ctr" defTabSz="914400" rtl="0" eaLnBrk="1" fontAlgn="ctr" latinLnBrk="0" hangingPunct="1"/>
                      <a:r>
                        <a:rPr lang="es-MX" sz="1600" b="1" u="none" strike="noStrike" kern="1200" dirty="0">
                          <a:solidFill>
                            <a:schemeClr val="dk1"/>
                          </a:solidFill>
                          <a:effectLst/>
                          <a:latin typeface="Arial" panose="020B0604020202020204" pitchFamily="34" charset="0"/>
                          <a:ea typeface="+mn-ea"/>
                          <a:cs typeface="Arial" panose="020B0604020202020204" pitchFamily="34" charset="0"/>
                        </a:rPr>
                        <a:t>2</a:t>
                      </a:r>
                    </a:p>
                  </a:txBody>
                  <a:tcPr marL="8932" marR="8932" marT="8932" marB="0" anchor="ctr"/>
                </a:tc>
                <a:extLst>
                  <a:ext uri="{0D108BD9-81ED-4DB2-BD59-A6C34878D82A}">
                    <a16:rowId xmlns:a16="http://schemas.microsoft.com/office/drawing/2014/main" val="3371643461"/>
                  </a:ext>
                </a:extLst>
              </a:tr>
            </a:tbl>
          </a:graphicData>
        </a:graphic>
      </p:graphicFrame>
      <p:sp>
        <p:nvSpPr>
          <p:cNvPr id="9" name="CuadroTexto 8">
            <a:extLst>
              <a:ext uri="{FF2B5EF4-FFF2-40B4-BE49-F238E27FC236}">
                <a16:creationId xmlns:a16="http://schemas.microsoft.com/office/drawing/2014/main" id="{3AE722C2-5359-4443-9C6D-CA0711BC74BF}"/>
              </a:ext>
            </a:extLst>
          </p:cNvPr>
          <p:cNvSpPr txBox="1"/>
          <p:nvPr/>
        </p:nvSpPr>
        <p:spPr>
          <a:xfrm>
            <a:off x="556592" y="482800"/>
            <a:ext cx="6808304" cy="954107"/>
          </a:xfrm>
          <a:prstGeom prst="rect">
            <a:avLst/>
          </a:prstGeom>
          <a:noFill/>
        </p:spPr>
        <p:txBody>
          <a:bodyPr wrap="square" rtlCol="0">
            <a:spAutoFit/>
          </a:bodyPr>
          <a:lstStyle/>
          <a:p>
            <a:r>
              <a:rPr lang="es-MX" sz="2800" b="1" dirty="0">
                <a:latin typeface="Arial" panose="020B0604020202020204" pitchFamily="34" charset="0"/>
                <a:cs typeface="Arial" panose="020B0604020202020204" pitchFamily="34" charset="0"/>
              </a:rPr>
              <a:t>6 Resoluciones </a:t>
            </a:r>
          </a:p>
          <a:p>
            <a:r>
              <a:rPr lang="es-MX" sz="2800" b="1" dirty="0">
                <a:latin typeface="Arial" panose="020B0604020202020204" pitchFamily="34" charset="0"/>
                <a:cs typeface="Arial" panose="020B0604020202020204" pitchFamily="34" charset="0"/>
              </a:rPr>
              <a:t>Finales de Auditoría</a:t>
            </a:r>
            <a:endParaRPr lang="es-MX"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4416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0" y="-145747"/>
            <a:ext cx="12503169" cy="7750124"/>
          </a:xfrm>
          <a:prstGeom prst="rect">
            <a:avLst/>
          </a:prstGeom>
        </p:spPr>
      </p:pic>
      <p:pic>
        <p:nvPicPr>
          <p:cNvPr id="8" name="Imagen 7"/>
          <p:cNvPicPr>
            <a:picLocks noChangeAspect="1"/>
          </p:cNvPicPr>
          <p:nvPr/>
        </p:nvPicPr>
        <p:blipFill>
          <a:blip r:embed="rId4"/>
          <a:stretch>
            <a:fillRect/>
          </a:stretch>
        </p:blipFill>
        <p:spPr>
          <a:xfrm>
            <a:off x="0" y="6145609"/>
            <a:ext cx="12304941" cy="1017147"/>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1040410" y="6240447"/>
            <a:ext cx="1045277" cy="734017"/>
          </a:xfrm>
          <a:prstGeom prst="rect">
            <a:avLst/>
          </a:prstGeom>
        </p:spPr>
      </p:pic>
      <p:pic>
        <p:nvPicPr>
          <p:cNvPr id="6" name="Imagen 5">
            <a:extLst>
              <a:ext uri="{FF2B5EF4-FFF2-40B4-BE49-F238E27FC236}">
                <a16:creationId xmlns:a16="http://schemas.microsoft.com/office/drawing/2014/main" id="{96E1CE3A-89E5-DF4A-9980-72AB1E23CF5A}"/>
              </a:ext>
            </a:extLst>
          </p:cNvPr>
          <p:cNvPicPr>
            <a:picLocks noChangeAspect="1"/>
          </p:cNvPicPr>
          <p:nvPr/>
        </p:nvPicPr>
        <p:blipFill rotWithShape="1">
          <a:blip r:embed="rId6">
            <a:extLst>
              <a:ext uri="{28A0092B-C50C-407E-A947-70E740481C1C}">
                <a14:useLocalDpi xmlns:a14="http://schemas.microsoft.com/office/drawing/2010/main" val="0"/>
              </a:ext>
            </a:extLst>
          </a:blip>
          <a:srcRect l="50577" t="12724"/>
          <a:stretch/>
        </p:blipFill>
        <p:spPr>
          <a:xfrm>
            <a:off x="7165081" y="-45137"/>
            <a:ext cx="4909527" cy="1030912"/>
          </a:xfrm>
          <a:prstGeom prst="rect">
            <a:avLst/>
          </a:prstGeom>
        </p:spPr>
      </p:pic>
      <p:graphicFrame>
        <p:nvGraphicFramePr>
          <p:cNvPr id="11" name="Tabla 10"/>
          <p:cNvGraphicFramePr>
            <a:graphicFrameLocks noGrp="1"/>
          </p:cNvGraphicFramePr>
          <p:nvPr>
            <p:extLst>
              <p:ext uri="{D42A27DB-BD31-4B8C-83A1-F6EECF244321}">
                <p14:modId xmlns:p14="http://schemas.microsoft.com/office/powerpoint/2010/main" val="2551442952"/>
              </p:ext>
            </p:extLst>
          </p:nvPr>
        </p:nvGraphicFramePr>
        <p:xfrm>
          <a:off x="1596213" y="1744446"/>
          <a:ext cx="8913732" cy="3261360"/>
        </p:xfrm>
        <a:graphic>
          <a:graphicData uri="http://schemas.openxmlformats.org/drawingml/2006/table">
            <a:tbl>
              <a:tblPr firstRow="1" bandRow="1"/>
              <a:tblGrid>
                <a:gridCol w="4441196">
                  <a:extLst>
                    <a:ext uri="{9D8B030D-6E8A-4147-A177-3AD203B41FA5}">
                      <a16:colId xmlns:a16="http://schemas.microsoft.com/office/drawing/2014/main" val="20000"/>
                    </a:ext>
                  </a:extLst>
                </a:gridCol>
                <a:gridCol w="4472536">
                  <a:extLst>
                    <a:ext uri="{9D8B030D-6E8A-4147-A177-3AD203B41FA5}">
                      <a16:colId xmlns:a16="http://schemas.microsoft.com/office/drawing/2014/main" val="20001"/>
                    </a:ext>
                  </a:extLst>
                </a:gridCol>
              </a:tblGrid>
              <a:tr h="414295">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prstClr val="white"/>
                          </a:solidFill>
                          <a:effectLst/>
                          <a:uLnTx/>
                          <a:uFillTx/>
                          <a:latin typeface="+mn-lt"/>
                          <a:ea typeface="+mn-ea"/>
                          <a:cs typeface="+mn-cs"/>
                        </a:rPr>
                        <a:t>RESULTADOS DE AUDITORÍAS BIMESTRE ENE - FEB 2021</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hMerge="1">
                  <a:txBody>
                    <a:bodyPr/>
                    <a:lstStyle/>
                    <a:p>
                      <a:pPr algn="ctr"/>
                      <a:endParaRPr lang="es-MX" dirty="0"/>
                    </a:p>
                  </a:txBody>
                  <a:tcPr/>
                </a:tc>
                <a:extLst>
                  <a:ext uri="{0D108BD9-81ED-4DB2-BD59-A6C34878D82A}">
                    <a16:rowId xmlns:a16="http://schemas.microsoft.com/office/drawing/2014/main" val="10000"/>
                  </a:ext>
                </a:extLst>
              </a:tr>
              <a:tr h="35033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2400" dirty="0"/>
                        <a:t>AUDITORÍAS NOTIFICADAS</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s-ES" sz="2400" b="1" dirty="0"/>
                        <a:t>20</a:t>
                      </a:r>
                      <a:endParaRPr lang="es-MX" sz="2400" b="1" dirty="0"/>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0002"/>
                  </a:ext>
                </a:extLst>
              </a:tr>
              <a:tr h="35033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2400" dirty="0"/>
                        <a:t>AUDITORÍAS CONCLUIDAS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s-MX" sz="2400" b="1" dirty="0"/>
                        <a:t>11</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10003"/>
                  </a:ext>
                </a:extLst>
              </a:tr>
              <a:tr h="35033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2400" dirty="0"/>
                        <a:t>OBSERVACIONES EMITIDAS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s-ES" sz="2400" b="1" dirty="0"/>
                        <a:t>20</a:t>
                      </a:r>
                      <a:endParaRPr lang="es-MX" sz="2400" b="1" dirty="0"/>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0004"/>
                  </a:ext>
                </a:extLst>
              </a:tr>
              <a:tr h="35033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2400" dirty="0"/>
                        <a:t>MONTO</a:t>
                      </a:r>
                      <a:r>
                        <a:rPr lang="es-MX" sz="2400" baseline="0" dirty="0"/>
                        <a:t> OBSERVADO</a:t>
                      </a:r>
                      <a:endParaRPr lang="es-MX" sz="2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s-MX" sz="2400" dirty="0"/>
                        <a:t> </a:t>
                      </a:r>
                      <a:r>
                        <a:rPr lang="es-MX" sz="2400" b="1" dirty="0">
                          <a:effectLst/>
                          <a:latin typeface="Arial" panose="020B0604020202020204" pitchFamily="34" charset="0"/>
                          <a:ea typeface="Times New Roman" panose="02020603050405020304" pitchFamily="18" charset="0"/>
                        </a:rPr>
                        <a:t>$260,155.62</a:t>
                      </a:r>
                      <a:r>
                        <a:rPr lang="es-MX" sz="2400" dirty="0">
                          <a:effectLst/>
                          <a:latin typeface="Arial" panose="020B0604020202020204" pitchFamily="34" charset="0"/>
                          <a:ea typeface="Times New Roman" panose="02020603050405020304" pitchFamily="18" charset="0"/>
                        </a:rPr>
                        <a:t> </a:t>
                      </a:r>
                      <a:endParaRPr lang="es-MX" sz="2400" dirty="0"/>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10005"/>
                  </a:ext>
                </a:extLst>
              </a:tr>
              <a:tr h="35033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2400" dirty="0"/>
                        <a:t>MONTO RECUPERADO</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2400" b="1" kern="1200" dirty="0">
                          <a:solidFill>
                            <a:schemeClr val="dk1"/>
                          </a:solidFill>
                          <a:effectLst/>
                          <a:latin typeface="Arial" panose="020B0604020202020204" pitchFamily="34" charset="0"/>
                          <a:ea typeface="Times New Roman" panose="02020603050405020304" pitchFamily="18" charset="0"/>
                          <a:cs typeface="+mn-cs"/>
                        </a:rPr>
                        <a:t> $89,049.34 </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88901057"/>
                  </a:ext>
                </a:extLst>
              </a:tr>
              <a:tr h="35033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2400" dirty="0"/>
                        <a:t>MONTO</a:t>
                      </a:r>
                      <a:r>
                        <a:rPr lang="es-MX" sz="2400" baseline="0" dirty="0"/>
                        <a:t> FISCALIZADO </a:t>
                      </a:r>
                      <a:endParaRPr lang="es-MX" sz="2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s-MX" sz="2400" b="1" dirty="0">
                          <a:effectLst/>
                          <a:latin typeface="Arial" panose="020B0604020202020204" pitchFamily="34" charset="0"/>
                          <a:ea typeface="Times New Roman" panose="02020603050405020304" pitchFamily="18" charset="0"/>
                        </a:rPr>
                        <a:t>$186,580,869.97 </a:t>
                      </a:r>
                      <a:endParaRPr lang="es-MX" sz="2400" dirty="0"/>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127338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10852" y="0"/>
            <a:ext cx="12202849" cy="8140576"/>
          </a:xfrm>
          <a:prstGeom prst="rect">
            <a:avLst/>
          </a:prstGeom>
        </p:spPr>
      </p:pic>
      <p:pic>
        <p:nvPicPr>
          <p:cNvPr id="8" name="Imagen 7"/>
          <p:cNvPicPr>
            <a:picLocks noChangeAspect="1"/>
          </p:cNvPicPr>
          <p:nvPr/>
        </p:nvPicPr>
        <p:blipFill>
          <a:blip r:embed="rId4"/>
          <a:stretch>
            <a:fillRect/>
          </a:stretch>
        </p:blipFill>
        <p:spPr>
          <a:xfrm>
            <a:off x="-1" y="6668160"/>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729167"/>
            <a:ext cx="1045277" cy="734017"/>
          </a:xfrm>
          <a:prstGeom prst="rect">
            <a:avLst/>
          </a:prstGeom>
        </p:spPr>
      </p:pic>
      <p:pic>
        <p:nvPicPr>
          <p:cNvPr id="6" name="Imagen 5">
            <a:extLst>
              <a:ext uri="{FF2B5EF4-FFF2-40B4-BE49-F238E27FC236}">
                <a16:creationId xmlns:a16="http://schemas.microsoft.com/office/drawing/2014/main" id="{96E1CE3A-89E5-DF4A-9980-72AB1E23CF5A}"/>
              </a:ext>
            </a:extLst>
          </p:cNvPr>
          <p:cNvPicPr>
            <a:picLocks noChangeAspect="1"/>
          </p:cNvPicPr>
          <p:nvPr/>
        </p:nvPicPr>
        <p:blipFill rotWithShape="1">
          <a:blip r:embed="rId6">
            <a:extLst>
              <a:ext uri="{28A0092B-C50C-407E-A947-70E740481C1C}">
                <a14:useLocalDpi xmlns:a14="http://schemas.microsoft.com/office/drawing/2010/main" val="0"/>
              </a:ext>
            </a:extLst>
          </a:blip>
          <a:srcRect l="50577" t="12724"/>
          <a:stretch/>
        </p:blipFill>
        <p:spPr>
          <a:xfrm>
            <a:off x="6558152" y="137107"/>
            <a:ext cx="4909527" cy="1030912"/>
          </a:xfrm>
          <a:prstGeom prst="rect">
            <a:avLst/>
          </a:prstGeom>
        </p:spPr>
      </p:pic>
      <p:sp>
        <p:nvSpPr>
          <p:cNvPr id="12" name="Rectángulo 11">
            <a:extLst>
              <a:ext uri="{FF2B5EF4-FFF2-40B4-BE49-F238E27FC236}">
                <a16:creationId xmlns:a16="http://schemas.microsoft.com/office/drawing/2014/main" id="{CBF150D5-94A4-9045-ADEF-E464D296A31D}"/>
              </a:ext>
            </a:extLst>
          </p:cNvPr>
          <p:cNvSpPr/>
          <p:nvPr/>
        </p:nvSpPr>
        <p:spPr>
          <a:xfrm>
            <a:off x="623396" y="396541"/>
            <a:ext cx="5635132" cy="954107"/>
          </a:xfrm>
          <a:prstGeom prst="rect">
            <a:avLst/>
          </a:prstGeom>
        </p:spPr>
        <p:txBody>
          <a:bodyPr wrap="square">
            <a:spAutoFit/>
          </a:bodyPr>
          <a:lstStyle/>
          <a:p>
            <a:pPr algn="ctr"/>
            <a:r>
              <a:rPr lang="es-MX" sz="2800" b="1" dirty="0">
                <a:solidFill>
                  <a:srgbClr val="0F3CA1"/>
                </a:solidFill>
                <a:latin typeface="FS Joey"/>
              </a:rPr>
              <a:t>Actos de Entrega Recepción de Obra y Servicios Relacionados</a:t>
            </a:r>
            <a:endParaRPr lang="es-MX" sz="2400" b="1" dirty="0">
              <a:solidFill>
                <a:srgbClr val="0F3CA1"/>
              </a:solidFill>
              <a:latin typeface="FS Joey"/>
            </a:endParaRPr>
          </a:p>
        </p:txBody>
      </p:sp>
      <p:graphicFrame>
        <p:nvGraphicFramePr>
          <p:cNvPr id="9" name="Tabla 8"/>
          <p:cNvGraphicFramePr>
            <a:graphicFrameLocks noGrp="1"/>
          </p:cNvGraphicFramePr>
          <p:nvPr>
            <p:extLst>
              <p:ext uri="{D42A27DB-BD31-4B8C-83A1-F6EECF244321}">
                <p14:modId xmlns:p14="http://schemas.microsoft.com/office/powerpoint/2010/main" val="1430349004"/>
              </p:ext>
            </p:extLst>
          </p:nvPr>
        </p:nvGraphicFramePr>
        <p:xfrm>
          <a:off x="623396" y="1967179"/>
          <a:ext cx="10715074" cy="3271167"/>
        </p:xfrm>
        <a:graphic>
          <a:graphicData uri="http://schemas.openxmlformats.org/drawingml/2006/table">
            <a:tbl>
              <a:tblPr firstRow="1" bandRow="1">
                <a:tableStyleId>{5C22544A-7EE6-4342-B048-85BDC9FD1C3A}</a:tableStyleId>
              </a:tblPr>
              <a:tblGrid>
                <a:gridCol w="4823883">
                  <a:extLst>
                    <a:ext uri="{9D8B030D-6E8A-4147-A177-3AD203B41FA5}">
                      <a16:colId xmlns:a16="http://schemas.microsoft.com/office/drawing/2014/main" val="20000"/>
                    </a:ext>
                  </a:extLst>
                </a:gridCol>
                <a:gridCol w="5891191">
                  <a:extLst>
                    <a:ext uri="{9D8B030D-6E8A-4147-A177-3AD203B41FA5}">
                      <a16:colId xmlns:a16="http://schemas.microsoft.com/office/drawing/2014/main" val="20001"/>
                    </a:ext>
                  </a:extLst>
                </a:gridCol>
              </a:tblGrid>
              <a:tr h="467007">
                <a:tc gridSpan="2">
                  <a:txBody>
                    <a:bodyPr/>
                    <a:lstStyle/>
                    <a:p>
                      <a:pPr algn="ctr"/>
                      <a:r>
                        <a:rPr lang="es-MX" sz="2400" baseline="0" dirty="0"/>
                        <a:t>ENERO - FEBRERO 2021</a:t>
                      </a:r>
                      <a:endParaRPr lang="es-MX" sz="2400" dirty="0"/>
                    </a:p>
                  </a:txBody>
                  <a:tcPr>
                    <a:solidFill>
                      <a:srgbClr val="0070C0"/>
                    </a:solidFill>
                  </a:tcPr>
                </a:tc>
                <a:tc hMerge="1">
                  <a:txBody>
                    <a:bodyPr/>
                    <a:lstStyle/>
                    <a:p>
                      <a:pPr algn="ctr"/>
                      <a:endParaRPr lang="es-MX" dirty="0"/>
                    </a:p>
                  </a:txBody>
                  <a:tcPr/>
                </a:tc>
                <a:extLst>
                  <a:ext uri="{0D108BD9-81ED-4DB2-BD59-A6C34878D82A}">
                    <a16:rowId xmlns:a16="http://schemas.microsoft.com/office/drawing/2014/main" val="10000"/>
                  </a:ext>
                </a:extLst>
              </a:tr>
              <a:tr h="2531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2400" b="0" dirty="0"/>
                        <a:t>INTERVENCIÓN</a:t>
                      </a:r>
                      <a:r>
                        <a:rPr lang="es-MX" sz="2400" b="0" baseline="0" dirty="0"/>
                        <a:t> EN ENTREGAS</a:t>
                      </a:r>
                      <a:endParaRPr lang="es-MX" sz="2400" b="0" dirty="0"/>
                    </a:p>
                  </a:txBody>
                  <a:tcPr/>
                </a:tc>
                <a:tc>
                  <a:txBody>
                    <a:bodyPr/>
                    <a:lstStyle/>
                    <a:p>
                      <a:pPr algn="ctr"/>
                      <a:r>
                        <a:rPr lang="es-MX" sz="2400" b="1" dirty="0"/>
                        <a:t>41</a:t>
                      </a:r>
                    </a:p>
                  </a:txBody>
                  <a:tcPr/>
                </a:tc>
                <a:extLst>
                  <a:ext uri="{0D108BD9-81ED-4DB2-BD59-A6C34878D82A}">
                    <a16:rowId xmlns:a16="http://schemas.microsoft.com/office/drawing/2014/main" val="10002"/>
                  </a:ext>
                </a:extLst>
              </a:tr>
              <a:tr h="422530">
                <a:tc>
                  <a:txBody>
                    <a:bodyPr/>
                    <a:lstStyle/>
                    <a:p>
                      <a:r>
                        <a:rPr lang="es-MX" sz="2400" b="0" dirty="0"/>
                        <a:t>ACTOS CON OBSERVACIONES</a:t>
                      </a:r>
                    </a:p>
                  </a:txBody>
                  <a:tcPr/>
                </a:tc>
                <a:tc>
                  <a:txBody>
                    <a:bodyPr/>
                    <a:lstStyle/>
                    <a:p>
                      <a:pPr algn="ctr"/>
                      <a:r>
                        <a:rPr lang="es-MX" sz="2400" b="1" dirty="0"/>
                        <a:t>13</a:t>
                      </a:r>
                    </a:p>
                  </a:txBody>
                  <a:tcPr/>
                </a:tc>
                <a:extLst>
                  <a:ext uri="{0D108BD9-81ED-4DB2-BD59-A6C34878D82A}">
                    <a16:rowId xmlns:a16="http://schemas.microsoft.com/office/drawing/2014/main" val="10003"/>
                  </a:ext>
                </a:extLst>
              </a:tr>
              <a:tr h="253100">
                <a:tc>
                  <a:txBody>
                    <a:bodyPr/>
                    <a:lstStyle/>
                    <a:p>
                      <a:r>
                        <a:rPr lang="es-MX" sz="2400" b="0" dirty="0"/>
                        <a:t>OBSERVACIONES EMITIDAS</a:t>
                      </a:r>
                    </a:p>
                  </a:txBody>
                  <a:tcPr/>
                </a:tc>
                <a:tc>
                  <a:txBody>
                    <a:bodyPr/>
                    <a:lstStyle/>
                    <a:p>
                      <a:pPr algn="ctr"/>
                      <a:r>
                        <a:rPr lang="es-MX" sz="2400" b="1" dirty="0"/>
                        <a:t>27</a:t>
                      </a:r>
                    </a:p>
                  </a:txBody>
                  <a:tcPr/>
                </a:tc>
                <a:extLst>
                  <a:ext uri="{0D108BD9-81ED-4DB2-BD59-A6C34878D82A}">
                    <a16:rowId xmlns:a16="http://schemas.microsoft.com/office/drawing/2014/main" val="10004"/>
                  </a:ext>
                </a:extLst>
              </a:tr>
              <a:tr h="253100">
                <a:tc>
                  <a:txBody>
                    <a:bodyPr/>
                    <a:lstStyle/>
                    <a:p>
                      <a:r>
                        <a:rPr lang="es-MX" sz="2400" b="0" dirty="0"/>
                        <a:t>OBSERVACIONES ATENDIDAS</a:t>
                      </a:r>
                    </a:p>
                  </a:txBody>
                  <a:tcPr/>
                </a:tc>
                <a:tc>
                  <a:txBody>
                    <a:bodyPr/>
                    <a:lstStyle/>
                    <a:p>
                      <a:pPr algn="ctr"/>
                      <a:r>
                        <a:rPr lang="es-MX" sz="2400" b="1" dirty="0"/>
                        <a:t>9</a:t>
                      </a:r>
                    </a:p>
                  </a:txBody>
                  <a:tcPr/>
                </a:tc>
                <a:extLst>
                  <a:ext uri="{0D108BD9-81ED-4DB2-BD59-A6C34878D82A}">
                    <a16:rowId xmlns:a16="http://schemas.microsoft.com/office/drawing/2014/main" val="10005"/>
                  </a:ext>
                </a:extLst>
              </a:tr>
              <a:tr h="253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2400" b="0" dirty="0"/>
                        <a:t>OBSERVACIONES POR</a:t>
                      </a:r>
                      <a:r>
                        <a:rPr lang="es-MX" sz="2400" b="0" baseline="0" dirty="0"/>
                        <a:t> SOLVENTAR</a:t>
                      </a:r>
                      <a:endParaRPr lang="es-MX" sz="2400" b="0" dirty="0"/>
                    </a:p>
                  </a:txBody>
                  <a:tcPr/>
                </a:tc>
                <a:tc>
                  <a:txBody>
                    <a:bodyPr/>
                    <a:lstStyle/>
                    <a:p>
                      <a:pPr algn="ctr"/>
                      <a:r>
                        <a:rPr lang="es-MX" sz="2400" b="1" dirty="0"/>
                        <a:t>18</a:t>
                      </a:r>
                    </a:p>
                  </a:txBody>
                  <a:tcPr/>
                </a:tc>
                <a:extLst>
                  <a:ext uri="{0D108BD9-81ED-4DB2-BD59-A6C34878D82A}">
                    <a16:rowId xmlns:a16="http://schemas.microsoft.com/office/drawing/2014/main" val="852199233"/>
                  </a:ext>
                </a:extLst>
              </a:tr>
              <a:tr h="390827">
                <a:tc>
                  <a:txBody>
                    <a:bodyPr/>
                    <a:lstStyle/>
                    <a:p>
                      <a:r>
                        <a:rPr lang="es-MX" sz="2800" b="0" dirty="0"/>
                        <a:t>MONTO FISCALIZADO</a:t>
                      </a:r>
                    </a:p>
                  </a:txBody>
                  <a:tcPr/>
                </a:tc>
                <a:tc>
                  <a:txBody>
                    <a:bodyPr/>
                    <a:lstStyle/>
                    <a:p>
                      <a:pPr algn="ctr"/>
                      <a:r>
                        <a:rPr lang="es-MX" sz="2800" b="1" dirty="0">
                          <a:effectLst/>
                          <a:latin typeface="Arial" panose="020B0604020202020204" pitchFamily="34" charset="0"/>
                          <a:ea typeface="Times New Roman" panose="02020603050405020304" pitchFamily="18" charset="0"/>
                        </a:rPr>
                        <a:t>$141´330,103.05 </a:t>
                      </a:r>
                      <a:endParaRPr lang="es-MX" sz="2800" b="1" dirty="0">
                        <a:solidFill>
                          <a:schemeClr val="accent2">
                            <a:lumMod val="75000"/>
                          </a:schemeClr>
                        </a:solidFill>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863139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0" y="0"/>
            <a:ext cx="12202849" cy="8057318"/>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pic>
        <p:nvPicPr>
          <p:cNvPr id="6" name="Imagen 5">
            <a:extLst>
              <a:ext uri="{FF2B5EF4-FFF2-40B4-BE49-F238E27FC236}">
                <a16:creationId xmlns:a16="http://schemas.microsoft.com/office/drawing/2014/main" id="{96E1CE3A-89E5-DF4A-9980-72AB1E23CF5A}"/>
              </a:ext>
            </a:extLst>
          </p:cNvPr>
          <p:cNvPicPr>
            <a:picLocks noChangeAspect="1"/>
          </p:cNvPicPr>
          <p:nvPr/>
        </p:nvPicPr>
        <p:blipFill rotWithShape="1">
          <a:blip r:embed="rId6">
            <a:extLst>
              <a:ext uri="{28A0092B-C50C-407E-A947-70E740481C1C}">
                <a14:useLocalDpi xmlns:a14="http://schemas.microsoft.com/office/drawing/2010/main" val="0"/>
              </a:ext>
            </a:extLst>
          </a:blip>
          <a:srcRect l="50577" t="12724"/>
          <a:stretch/>
        </p:blipFill>
        <p:spPr>
          <a:xfrm>
            <a:off x="6896637" y="128955"/>
            <a:ext cx="4909527" cy="1030912"/>
          </a:xfrm>
          <a:prstGeom prst="rect">
            <a:avLst/>
          </a:prstGeom>
        </p:spPr>
      </p:pic>
      <p:sp>
        <p:nvSpPr>
          <p:cNvPr id="4" name="CuadroTexto 3">
            <a:extLst>
              <a:ext uri="{FF2B5EF4-FFF2-40B4-BE49-F238E27FC236}">
                <a16:creationId xmlns:a16="http://schemas.microsoft.com/office/drawing/2014/main" id="{2D39667C-48E2-A348-9652-BF146E930E7A}"/>
              </a:ext>
            </a:extLst>
          </p:cNvPr>
          <p:cNvSpPr txBox="1"/>
          <p:nvPr/>
        </p:nvSpPr>
        <p:spPr>
          <a:xfrm>
            <a:off x="210130" y="319874"/>
            <a:ext cx="7033756" cy="1077218"/>
          </a:xfrm>
          <a:prstGeom prst="rect">
            <a:avLst/>
          </a:prstGeom>
          <a:noFill/>
        </p:spPr>
        <p:txBody>
          <a:bodyPr wrap="square" rtlCol="0">
            <a:spAutoFit/>
          </a:bodyPr>
          <a:lstStyle/>
          <a:p>
            <a:r>
              <a:rPr lang="es-MX" sz="3200" b="1" dirty="0">
                <a:solidFill>
                  <a:srgbClr val="0F3CA1"/>
                </a:solidFill>
                <a:latin typeface="FS Joey"/>
              </a:rPr>
              <a:t>Se intervino en 22 </a:t>
            </a:r>
          </a:p>
          <a:p>
            <a:r>
              <a:rPr lang="es-MX" sz="3200" b="1" dirty="0">
                <a:solidFill>
                  <a:srgbClr val="0F3CA1"/>
                </a:solidFill>
                <a:latin typeface="FS Joey"/>
              </a:rPr>
              <a:t>Procesos Licitatorios </a:t>
            </a:r>
          </a:p>
        </p:txBody>
      </p:sp>
      <p:graphicFrame>
        <p:nvGraphicFramePr>
          <p:cNvPr id="9" name="Tabla 8">
            <a:extLst>
              <a:ext uri="{FF2B5EF4-FFF2-40B4-BE49-F238E27FC236}">
                <a16:creationId xmlns:a16="http://schemas.microsoft.com/office/drawing/2014/main" id="{3E916B2A-CDC2-0D4F-B68C-19E54CF9135B}"/>
              </a:ext>
            </a:extLst>
          </p:cNvPr>
          <p:cNvGraphicFramePr>
            <a:graphicFrameLocks noGrp="1"/>
          </p:cNvGraphicFramePr>
          <p:nvPr>
            <p:extLst>
              <p:ext uri="{D42A27DB-BD31-4B8C-83A1-F6EECF244321}">
                <p14:modId xmlns:p14="http://schemas.microsoft.com/office/powerpoint/2010/main" val="2432759527"/>
              </p:ext>
            </p:extLst>
          </p:nvPr>
        </p:nvGraphicFramePr>
        <p:xfrm>
          <a:off x="726965" y="1800041"/>
          <a:ext cx="10593706" cy="3457406"/>
        </p:xfrm>
        <a:graphic>
          <a:graphicData uri="http://schemas.openxmlformats.org/drawingml/2006/table">
            <a:tbl>
              <a:tblPr firstRow="1" bandRow="1">
                <a:tableStyleId>{5C22544A-7EE6-4342-B048-85BDC9FD1C3A}</a:tableStyleId>
              </a:tblPr>
              <a:tblGrid>
                <a:gridCol w="2200855">
                  <a:extLst>
                    <a:ext uri="{9D8B030D-6E8A-4147-A177-3AD203B41FA5}">
                      <a16:colId xmlns:a16="http://schemas.microsoft.com/office/drawing/2014/main" val="20000"/>
                    </a:ext>
                  </a:extLst>
                </a:gridCol>
                <a:gridCol w="2508344">
                  <a:extLst>
                    <a:ext uri="{9D8B030D-6E8A-4147-A177-3AD203B41FA5}">
                      <a16:colId xmlns:a16="http://schemas.microsoft.com/office/drawing/2014/main" val="20001"/>
                    </a:ext>
                  </a:extLst>
                </a:gridCol>
                <a:gridCol w="2471987">
                  <a:extLst>
                    <a:ext uri="{9D8B030D-6E8A-4147-A177-3AD203B41FA5}">
                      <a16:colId xmlns:a16="http://schemas.microsoft.com/office/drawing/2014/main" val="1033332491"/>
                    </a:ext>
                  </a:extLst>
                </a:gridCol>
                <a:gridCol w="3412520">
                  <a:extLst>
                    <a:ext uri="{9D8B030D-6E8A-4147-A177-3AD203B41FA5}">
                      <a16:colId xmlns:a16="http://schemas.microsoft.com/office/drawing/2014/main" val="612309350"/>
                    </a:ext>
                  </a:extLst>
                </a:gridCol>
              </a:tblGrid>
              <a:tr h="508149">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400" b="1" kern="1200" dirty="0">
                          <a:solidFill>
                            <a:schemeClr val="bg1"/>
                          </a:solidFill>
                          <a:latin typeface="FS Joey"/>
                          <a:ea typeface="+mn-ea"/>
                          <a:cs typeface="+mn-cs"/>
                        </a:rPr>
                        <a:t>RESULTADOS DE  LOS PROCESO DE ADJUDICACIÓN ASISITIDOS</a:t>
                      </a:r>
                    </a:p>
                  </a:txBody>
                  <a:tcPr anchor="ctr"/>
                </a:tc>
                <a:tc hMerge="1">
                  <a:txBody>
                    <a:bodyPr/>
                    <a:lstStyle/>
                    <a:p>
                      <a:pPr algn="ctr"/>
                      <a:endParaRPr lang="es-MX" dirty="0"/>
                    </a:p>
                  </a:txBody>
                  <a:tcPr/>
                </a:tc>
                <a:tc hMerge="1">
                  <a:txBody>
                    <a:bodyPr/>
                    <a:lstStyle/>
                    <a:p>
                      <a:pPr algn="ctr"/>
                      <a:endParaRPr lang="es-MX" dirty="0"/>
                    </a:p>
                  </a:txBody>
                  <a:tcPr/>
                </a:tc>
                <a:tc hMerge="1">
                  <a:txBody>
                    <a:bodyPr/>
                    <a:lstStyle/>
                    <a:p>
                      <a:endParaRPr lang="es-MX"/>
                    </a:p>
                  </a:txBody>
                  <a:tcPr/>
                </a:tc>
                <a:extLst>
                  <a:ext uri="{0D108BD9-81ED-4DB2-BD59-A6C34878D82A}">
                    <a16:rowId xmlns:a16="http://schemas.microsoft.com/office/drawing/2014/main" val="10000"/>
                  </a:ext>
                </a:extLst>
              </a:tr>
              <a:tr h="508149">
                <a:tc>
                  <a:txBody>
                    <a:bodyPr/>
                    <a:lstStyle/>
                    <a:p>
                      <a:pPr marL="0" algn="ctr" defTabSz="914400" rtl="0" eaLnBrk="1" latinLnBrk="0" hangingPunct="1"/>
                      <a:r>
                        <a:rPr lang="es-ES" sz="2000" b="1" kern="1200" dirty="0">
                          <a:solidFill>
                            <a:schemeClr val="tx1"/>
                          </a:solidFill>
                          <a:latin typeface="FS Joey"/>
                          <a:ea typeface="+mn-ea"/>
                          <a:cs typeface="+mn-cs"/>
                        </a:rPr>
                        <a:t>BIMESTRE </a:t>
                      </a:r>
                    </a:p>
                    <a:p>
                      <a:pPr marL="0" algn="ctr" defTabSz="914400" rtl="0" eaLnBrk="1" latinLnBrk="0" hangingPunct="1"/>
                      <a:r>
                        <a:rPr lang="es-ES" sz="2000" b="1" kern="1200" dirty="0">
                          <a:solidFill>
                            <a:schemeClr val="tx1"/>
                          </a:solidFill>
                          <a:latin typeface="FS Joey"/>
                          <a:ea typeface="+mn-ea"/>
                          <a:cs typeface="+mn-cs"/>
                        </a:rPr>
                        <a:t>ENERO - FEBRERO</a:t>
                      </a:r>
                      <a:endParaRPr lang="es-MX" sz="2000" b="1" kern="1200" dirty="0">
                        <a:solidFill>
                          <a:schemeClr val="tx1"/>
                        </a:solidFill>
                        <a:latin typeface="FS Joey"/>
                        <a:ea typeface="+mn-ea"/>
                        <a:cs typeface="+mn-cs"/>
                      </a:endParaRPr>
                    </a:p>
                  </a:txBody>
                  <a:tcPr/>
                </a:tc>
                <a:tc>
                  <a:txBody>
                    <a:bodyPr/>
                    <a:lstStyle/>
                    <a:p>
                      <a:pPr algn="ctr"/>
                      <a:r>
                        <a:rPr lang="es-MX" sz="2000" b="1" kern="1200" dirty="0">
                          <a:solidFill>
                            <a:schemeClr val="tx1"/>
                          </a:solidFill>
                          <a:latin typeface="FS Joey"/>
                          <a:ea typeface="+mn-ea"/>
                          <a:cs typeface="+mn-cs"/>
                        </a:rPr>
                        <a:t>DIRECCIÓN GENERAL DE OBRA PÚBLICA</a:t>
                      </a:r>
                    </a:p>
                  </a:txBody>
                  <a:tcPr anchor="ctr"/>
                </a:tc>
                <a:tc>
                  <a:txBody>
                    <a:bodyPr/>
                    <a:lstStyle/>
                    <a:p>
                      <a:pPr algn="ctr"/>
                      <a:r>
                        <a:rPr lang="es-MX" sz="2000" b="1" kern="1200" dirty="0">
                          <a:solidFill>
                            <a:schemeClr val="tx1"/>
                          </a:solidFill>
                          <a:latin typeface="FS Joey"/>
                          <a:ea typeface="+mn-ea"/>
                          <a:cs typeface="+mn-cs"/>
                        </a:rPr>
                        <a:t>SAPAL</a:t>
                      </a:r>
                    </a:p>
                  </a:txBody>
                  <a:tcPr anchor="ctr"/>
                </a:tc>
                <a:tc>
                  <a:txBody>
                    <a:bodyPr/>
                    <a:lstStyle/>
                    <a:p>
                      <a:pPr algn="ctr"/>
                      <a:r>
                        <a:rPr lang="es-MX" sz="2000" b="1" kern="1200" dirty="0">
                          <a:solidFill>
                            <a:schemeClr val="tx1"/>
                          </a:solidFill>
                          <a:latin typeface="FS Joey"/>
                          <a:ea typeface="+mn-ea"/>
                          <a:cs typeface="+mn-cs"/>
                        </a:rPr>
                        <a:t>EXPLORA</a:t>
                      </a:r>
                    </a:p>
                  </a:txBody>
                  <a:tcPr anchor="ctr"/>
                </a:tc>
                <a:extLst>
                  <a:ext uri="{0D108BD9-81ED-4DB2-BD59-A6C34878D82A}">
                    <a16:rowId xmlns:a16="http://schemas.microsoft.com/office/drawing/2014/main" val="10001"/>
                  </a:ext>
                </a:extLst>
              </a:tr>
              <a:tr h="6558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s-MX" sz="2000" b="1" kern="1200" dirty="0">
                        <a:solidFill>
                          <a:schemeClr val="tx1"/>
                        </a:solidFill>
                        <a:latin typeface="FS Joey"/>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s-MX" sz="2000" b="1" kern="1200" dirty="0">
                          <a:solidFill>
                            <a:schemeClr val="tx1"/>
                          </a:solidFill>
                          <a:latin typeface="FS Joey"/>
                          <a:ea typeface="+mn-ea"/>
                          <a:cs typeface="+mn-cs"/>
                        </a:rPr>
                        <a:t>APERTURAS</a:t>
                      </a:r>
                    </a:p>
                  </a:txBody>
                  <a:tcPr/>
                </a:tc>
                <a:tc>
                  <a:txBody>
                    <a:bodyPr/>
                    <a:lstStyle/>
                    <a:p>
                      <a:pPr algn="ctr"/>
                      <a:r>
                        <a:rPr lang="es-MX" sz="3200" b="1" strike="noStrike" kern="1200" dirty="0">
                          <a:solidFill>
                            <a:schemeClr val="tx1"/>
                          </a:solidFill>
                          <a:latin typeface="FS Joey"/>
                          <a:ea typeface="+mn-ea"/>
                          <a:cs typeface="+mn-cs"/>
                        </a:rPr>
                        <a:t>5</a:t>
                      </a:r>
                    </a:p>
                  </a:txBody>
                  <a:tcPr anchor="ctr"/>
                </a:tc>
                <a:tc>
                  <a:txBody>
                    <a:bodyPr/>
                    <a:lstStyle/>
                    <a:p>
                      <a:pPr algn="ctr"/>
                      <a:r>
                        <a:rPr lang="es-MX" sz="3200" b="1" strike="noStrike" kern="1200" dirty="0">
                          <a:solidFill>
                            <a:schemeClr val="tx1"/>
                          </a:solidFill>
                          <a:latin typeface="FS Joey"/>
                          <a:ea typeface="+mn-ea"/>
                          <a:cs typeface="+mn-cs"/>
                        </a:rPr>
                        <a:t>5</a:t>
                      </a:r>
                    </a:p>
                  </a:txBody>
                  <a:tcPr anchor="ctr"/>
                </a:tc>
                <a:tc>
                  <a:txBody>
                    <a:bodyPr/>
                    <a:lstStyle/>
                    <a:p>
                      <a:pPr algn="ctr"/>
                      <a:r>
                        <a:rPr lang="es-MX" sz="3200" b="1" strike="noStrike" kern="1200" dirty="0">
                          <a:solidFill>
                            <a:schemeClr val="tx1"/>
                          </a:solidFill>
                          <a:latin typeface="FS Joey"/>
                          <a:ea typeface="+mn-ea"/>
                          <a:cs typeface="+mn-cs"/>
                        </a:rPr>
                        <a:t>2</a:t>
                      </a:r>
                    </a:p>
                  </a:txBody>
                  <a:tcPr anchor="ctr"/>
                </a:tc>
                <a:extLst>
                  <a:ext uri="{0D108BD9-81ED-4DB2-BD59-A6C34878D82A}">
                    <a16:rowId xmlns:a16="http://schemas.microsoft.com/office/drawing/2014/main" val="10002"/>
                  </a:ext>
                </a:extLst>
              </a:tr>
              <a:tr h="459754">
                <a:tc>
                  <a:txBody>
                    <a:bodyPr/>
                    <a:lstStyle/>
                    <a:p>
                      <a:pPr marL="0" algn="ctr" defTabSz="914400" rtl="0" eaLnBrk="1" latinLnBrk="0" hangingPunct="1"/>
                      <a:endParaRPr lang="es-MX" sz="2000" b="1" kern="1200" dirty="0">
                        <a:solidFill>
                          <a:schemeClr val="tx1"/>
                        </a:solidFill>
                        <a:latin typeface="FS Joey"/>
                        <a:ea typeface="+mn-ea"/>
                        <a:cs typeface="+mn-cs"/>
                      </a:endParaRPr>
                    </a:p>
                    <a:p>
                      <a:pPr marL="0" algn="ctr" defTabSz="914400" rtl="0" eaLnBrk="1" latinLnBrk="0" hangingPunct="1"/>
                      <a:r>
                        <a:rPr lang="es-MX" sz="2000" b="1" kern="1200" dirty="0">
                          <a:solidFill>
                            <a:schemeClr val="tx1"/>
                          </a:solidFill>
                          <a:latin typeface="FS Joey"/>
                          <a:ea typeface="+mn-ea"/>
                          <a:cs typeface="+mn-cs"/>
                        </a:rPr>
                        <a:t>COMITES DE OBRA</a:t>
                      </a:r>
                    </a:p>
                  </a:txBody>
                  <a:tcPr/>
                </a:tc>
                <a:tc>
                  <a:txBody>
                    <a:bodyPr/>
                    <a:lstStyle/>
                    <a:p>
                      <a:pPr marL="0" algn="ctr" defTabSz="914400" rtl="0" eaLnBrk="1" latinLnBrk="0" hangingPunct="1"/>
                      <a:r>
                        <a:rPr lang="es-ES" sz="3200" b="1" strike="noStrike" kern="1200" dirty="0">
                          <a:solidFill>
                            <a:schemeClr val="tx1"/>
                          </a:solidFill>
                          <a:latin typeface="FS Joey"/>
                          <a:ea typeface="+mn-ea"/>
                          <a:cs typeface="+mn-cs"/>
                        </a:rPr>
                        <a:t>6</a:t>
                      </a:r>
                      <a:endParaRPr lang="es-MX" sz="3200" b="1" strike="noStrike" kern="1200" dirty="0">
                        <a:solidFill>
                          <a:schemeClr val="tx1"/>
                        </a:solidFill>
                        <a:latin typeface="FS Joey"/>
                        <a:ea typeface="+mn-ea"/>
                        <a:cs typeface="+mn-cs"/>
                      </a:endParaRPr>
                    </a:p>
                  </a:txBody>
                  <a:tcPr anchor="ctr"/>
                </a:tc>
                <a:tc>
                  <a:txBody>
                    <a:bodyPr/>
                    <a:lstStyle/>
                    <a:p>
                      <a:pPr marL="0" algn="ctr" defTabSz="914400" rtl="0" eaLnBrk="1" latinLnBrk="0" hangingPunct="1"/>
                      <a:r>
                        <a:rPr lang="es-MX" sz="3200" b="1" strike="noStrike" kern="1200" dirty="0">
                          <a:solidFill>
                            <a:schemeClr val="tx1"/>
                          </a:solidFill>
                          <a:latin typeface="FS Joey"/>
                          <a:ea typeface="+mn-ea"/>
                          <a:cs typeface="+mn-cs"/>
                        </a:rPr>
                        <a:t>3</a:t>
                      </a:r>
                    </a:p>
                  </a:txBody>
                  <a:tcPr anchor="ctr"/>
                </a:tc>
                <a:tc>
                  <a:txBody>
                    <a:bodyPr/>
                    <a:lstStyle/>
                    <a:p>
                      <a:pPr marL="0" algn="ctr" defTabSz="914400" rtl="0" eaLnBrk="1" latinLnBrk="0" hangingPunct="1"/>
                      <a:r>
                        <a:rPr lang="es-MX" sz="3200" b="1" strike="noStrike" kern="1200" dirty="0">
                          <a:solidFill>
                            <a:schemeClr val="tx1"/>
                          </a:solidFill>
                          <a:latin typeface="FS Joey"/>
                          <a:ea typeface="+mn-ea"/>
                          <a:cs typeface="+mn-cs"/>
                        </a:rPr>
                        <a:t>1</a:t>
                      </a:r>
                    </a:p>
                  </a:txBody>
                  <a:tcPr anchor="ctr"/>
                </a:tc>
                <a:extLst>
                  <a:ext uri="{0D108BD9-81ED-4DB2-BD59-A6C34878D82A}">
                    <a16:rowId xmlns:a16="http://schemas.microsoft.com/office/drawing/2014/main" val="10003"/>
                  </a:ext>
                </a:extLst>
              </a:tr>
              <a:tr h="846137">
                <a:tc>
                  <a:txBody>
                    <a:bodyPr/>
                    <a:lstStyle/>
                    <a:p>
                      <a:pPr marL="0" algn="ctr" defTabSz="914400" rtl="0" eaLnBrk="1" latinLnBrk="0" hangingPunct="1"/>
                      <a:r>
                        <a:rPr lang="es-MX" sz="2000" b="1" kern="1200" dirty="0">
                          <a:solidFill>
                            <a:schemeClr val="tx1"/>
                          </a:solidFill>
                          <a:latin typeface="FS Joey"/>
                          <a:ea typeface="+mn-ea"/>
                          <a:cs typeface="+mn-cs"/>
                        </a:rPr>
                        <a:t>MONTO FISCALIZADO</a:t>
                      </a:r>
                    </a:p>
                  </a:txBody>
                  <a:tcPr anchor="b"/>
                </a:tc>
                <a:tc gridSpan="3">
                  <a:txBody>
                    <a:bodyPr/>
                    <a:lstStyle/>
                    <a:p>
                      <a:pPr marL="0" algn="ctr" defTabSz="914400" rtl="0" eaLnBrk="1" latinLnBrk="0" hangingPunct="1"/>
                      <a:r>
                        <a:rPr lang="es-MX" sz="3200" b="1" dirty="0">
                          <a:effectLst/>
                          <a:latin typeface="Arial" panose="020B0604020202020204" pitchFamily="34" charset="0"/>
                          <a:ea typeface="Times New Roman" panose="02020603050405020304" pitchFamily="18" charset="0"/>
                        </a:rPr>
                        <a:t>$128´229,257.61 </a:t>
                      </a:r>
                      <a:endParaRPr lang="es-MX" sz="3200" b="1" strike="noStrike" kern="1200" dirty="0">
                        <a:solidFill>
                          <a:schemeClr val="tx1"/>
                        </a:solidFill>
                        <a:latin typeface="FS Joey"/>
                        <a:ea typeface="+mn-ea"/>
                        <a:cs typeface="+mn-cs"/>
                      </a:endParaRPr>
                    </a:p>
                  </a:txBody>
                  <a:tcPr anchor="ctr"/>
                </a:tc>
                <a:tc hMerge="1">
                  <a:txBody>
                    <a:bodyPr/>
                    <a:lstStyle/>
                    <a:p>
                      <a:pPr marL="0" algn="ctr" defTabSz="914400" rtl="0" eaLnBrk="1" latinLnBrk="0" hangingPunct="1"/>
                      <a:endParaRPr lang="es-MX" sz="2200" b="1" strike="noStrike" kern="1200" dirty="0">
                        <a:solidFill>
                          <a:schemeClr val="tx1"/>
                        </a:solidFill>
                        <a:latin typeface="FS Joey"/>
                        <a:ea typeface="+mn-ea"/>
                        <a:cs typeface="+mn-cs"/>
                      </a:endParaRPr>
                    </a:p>
                  </a:txBody>
                  <a:tcPr/>
                </a:tc>
                <a:tc hMerge="1">
                  <a:txBody>
                    <a:bodyPr/>
                    <a:lstStyle/>
                    <a:p>
                      <a:endParaRPr lang="es-MX"/>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234108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10851" y="-300445"/>
            <a:ext cx="12202849" cy="7500727"/>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pic>
        <p:nvPicPr>
          <p:cNvPr id="5" name="Imagen 4">
            <a:extLst>
              <a:ext uri="{FF2B5EF4-FFF2-40B4-BE49-F238E27FC236}">
                <a16:creationId xmlns:a16="http://schemas.microsoft.com/office/drawing/2014/main" id="{C927AFA7-DB03-7142-8DC2-E5F901B43845}"/>
              </a:ext>
            </a:extLst>
          </p:cNvPr>
          <p:cNvPicPr>
            <a:picLocks noChangeAspect="1"/>
          </p:cNvPicPr>
          <p:nvPr/>
        </p:nvPicPr>
        <p:blipFill rotWithShape="1">
          <a:blip r:embed="rId6">
            <a:extLst>
              <a:ext uri="{28A0092B-C50C-407E-A947-70E740481C1C}">
                <a14:useLocalDpi xmlns:a14="http://schemas.microsoft.com/office/drawing/2010/main" val="0"/>
              </a:ext>
            </a:extLst>
          </a:blip>
          <a:srcRect l="760" t="13759" r="52788"/>
          <a:stretch/>
        </p:blipFill>
        <p:spPr>
          <a:xfrm>
            <a:off x="6896637" y="175849"/>
            <a:ext cx="4909527" cy="1113692"/>
          </a:xfrm>
          <a:prstGeom prst="rect">
            <a:avLst/>
          </a:prstGeom>
        </p:spPr>
      </p:pic>
      <p:graphicFrame>
        <p:nvGraphicFramePr>
          <p:cNvPr id="9" name="Tabla 8">
            <a:extLst>
              <a:ext uri="{FF2B5EF4-FFF2-40B4-BE49-F238E27FC236}">
                <a16:creationId xmlns:a16="http://schemas.microsoft.com/office/drawing/2014/main" id="{79D8A389-9FD8-D949-B8D3-E0CF3D9E5BCA}"/>
              </a:ext>
            </a:extLst>
          </p:cNvPr>
          <p:cNvGraphicFramePr>
            <a:graphicFrameLocks noGrp="1"/>
          </p:cNvGraphicFramePr>
          <p:nvPr>
            <p:extLst>
              <p:ext uri="{D42A27DB-BD31-4B8C-83A1-F6EECF244321}">
                <p14:modId xmlns:p14="http://schemas.microsoft.com/office/powerpoint/2010/main" val="3359292706"/>
              </p:ext>
            </p:extLst>
          </p:nvPr>
        </p:nvGraphicFramePr>
        <p:xfrm>
          <a:off x="1730757" y="1504490"/>
          <a:ext cx="8864356" cy="4161593"/>
        </p:xfrm>
        <a:graphic>
          <a:graphicData uri="http://schemas.openxmlformats.org/drawingml/2006/table">
            <a:tbl>
              <a:tblPr>
                <a:tableStyleId>{5C22544A-7EE6-4342-B048-85BDC9FD1C3A}</a:tableStyleId>
              </a:tblPr>
              <a:tblGrid>
                <a:gridCol w="2940634">
                  <a:extLst>
                    <a:ext uri="{9D8B030D-6E8A-4147-A177-3AD203B41FA5}">
                      <a16:colId xmlns:a16="http://schemas.microsoft.com/office/drawing/2014/main" val="368002021"/>
                    </a:ext>
                  </a:extLst>
                </a:gridCol>
                <a:gridCol w="5923722">
                  <a:extLst>
                    <a:ext uri="{9D8B030D-6E8A-4147-A177-3AD203B41FA5}">
                      <a16:colId xmlns:a16="http://schemas.microsoft.com/office/drawing/2014/main" val="1240735512"/>
                    </a:ext>
                  </a:extLst>
                </a:gridCol>
              </a:tblGrid>
              <a:tr h="477065">
                <a:tc>
                  <a:txBody>
                    <a:bodyPr/>
                    <a:lstStyle/>
                    <a:p>
                      <a:pPr algn="ctr" fontAlgn="ctr"/>
                      <a:r>
                        <a:rPr lang="es-MX" sz="2400" b="1" u="none" strike="noStrike" dirty="0">
                          <a:solidFill>
                            <a:schemeClr val="bg1"/>
                          </a:solidFill>
                          <a:effectLst/>
                          <a:latin typeface="Arial" panose="020B0604020202020204" pitchFamily="34" charset="0"/>
                          <a:cs typeface="Arial" panose="020B0604020202020204" pitchFamily="34" charset="0"/>
                        </a:rPr>
                        <a:t>Acción</a:t>
                      </a:r>
                      <a:endParaRPr lang="es-MX" sz="2400" b="1"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fontAlgn="ctr"/>
                      <a:r>
                        <a:rPr lang="es-MX" sz="2400" b="1" u="none" strike="noStrike" dirty="0">
                          <a:solidFill>
                            <a:schemeClr val="bg1"/>
                          </a:solidFill>
                          <a:effectLst/>
                          <a:latin typeface="Arial" panose="020B0604020202020204" pitchFamily="34" charset="0"/>
                          <a:cs typeface="Arial" panose="020B0604020202020204" pitchFamily="34" charset="0"/>
                        </a:rPr>
                        <a:t>Dependencia / Entidad</a:t>
                      </a:r>
                      <a:endParaRPr lang="es-MX" sz="2400" b="1"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2155305939"/>
                  </a:ext>
                </a:extLst>
              </a:tr>
              <a:tr h="742218">
                <a:tc rowSpan="3">
                  <a:txBody>
                    <a:bodyPr/>
                    <a:lstStyle/>
                    <a:p>
                      <a:pPr algn="ctr" fontAlgn="ctr"/>
                      <a:r>
                        <a:rPr lang="es-MX" sz="2000" b="1" u="none" strike="noStrike" kern="1200" dirty="0">
                          <a:solidFill>
                            <a:schemeClr val="dk1"/>
                          </a:solidFill>
                          <a:effectLst/>
                          <a:latin typeface="Arial" panose="020B0604020202020204" pitchFamily="34" charset="0"/>
                          <a:ea typeface="+mn-ea"/>
                          <a:cs typeface="Arial" panose="020B0604020202020204" pitchFamily="34" charset="0"/>
                        </a:rPr>
                        <a:t>Inicio de 3 auditorías</a:t>
                      </a:r>
                      <a:r>
                        <a:rPr lang="es-MX" sz="2000" b="1" u="none" strike="noStrike" kern="1200" baseline="0" dirty="0">
                          <a:solidFill>
                            <a:schemeClr val="dk1"/>
                          </a:solidFill>
                          <a:effectLst/>
                          <a:latin typeface="Arial" panose="020B0604020202020204" pitchFamily="34" charset="0"/>
                          <a:ea typeface="+mn-ea"/>
                          <a:cs typeface="Arial" panose="020B0604020202020204" pitchFamily="34" charset="0"/>
                        </a:rPr>
                        <a:t> de cumplimiento</a:t>
                      </a:r>
                      <a:endParaRPr lang="es-MX" sz="2000" b="1"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MX" sz="1800" b="1" i="0" u="none" strike="noStrike" dirty="0">
                          <a:solidFill>
                            <a:srgbClr val="000000"/>
                          </a:solidFill>
                          <a:effectLst/>
                          <a:latin typeface="Arial" panose="020B0604020202020204" pitchFamily="34" charset="0"/>
                          <a:cs typeface="Arial" panose="020B0604020202020204" pitchFamily="34" charset="0"/>
                        </a:rPr>
                        <a:t>Sistema de Agua Potable y Alcantarillado</a:t>
                      </a:r>
                      <a:r>
                        <a:rPr lang="es-MX" sz="1800" b="1" i="0" u="none" strike="noStrike" baseline="0" dirty="0">
                          <a:solidFill>
                            <a:srgbClr val="000000"/>
                          </a:solidFill>
                          <a:effectLst/>
                          <a:latin typeface="Arial" panose="020B0604020202020204" pitchFamily="34" charset="0"/>
                          <a:cs typeface="Arial" panose="020B0604020202020204" pitchFamily="34" charset="0"/>
                        </a:rPr>
                        <a:t> de León</a:t>
                      </a:r>
                      <a:endParaRPr lang="es-MX" sz="18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2284909"/>
                  </a:ext>
                </a:extLst>
              </a:tr>
              <a:tr h="883904">
                <a:tc vMerge="1">
                  <a:txBody>
                    <a:bodyPr/>
                    <a:lstStyle/>
                    <a:p>
                      <a:endParaRPr lang="es-MX"/>
                    </a:p>
                  </a:txBody>
                  <a:tcPr/>
                </a:tc>
                <a:tc>
                  <a:txBody>
                    <a:bodyPr/>
                    <a:lstStyle/>
                    <a:p>
                      <a:pPr algn="ctr" fontAlgn="ctr"/>
                      <a:r>
                        <a:rPr lang="es-MX" sz="1800" b="1" i="0" u="none" strike="noStrike" dirty="0">
                          <a:solidFill>
                            <a:srgbClr val="000000"/>
                          </a:solidFill>
                          <a:effectLst/>
                          <a:latin typeface="Arial" panose="020B0604020202020204" pitchFamily="34" charset="0"/>
                          <a:cs typeface="Arial" panose="020B0604020202020204" pitchFamily="34" charset="0"/>
                        </a:rPr>
                        <a:t>Instituto Municipal de Planeación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883904">
                <a:tc vMerge="1">
                  <a:txBody>
                    <a:bodyPr/>
                    <a:lstStyle/>
                    <a:p>
                      <a:pPr algn="ctr" fontAlgn="ctr"/>
                      <a:endParaRPr lang="es-MX"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MX" sz="1800" b="1" i="0" u="none" strike="noStrike" dirty="0">
                          <a:solidFill>
                            <a:srgbClr val="000000"/>
                          </a:solidFill>
                          <a:effectLst/>
                          <a:latin typeface="Arial" panose="020B0604020202020204" pitchFamily="34" charset="0"/>
                          <a:cs typeface="Arial" panose="020B0604020202020204" pitchFamily="34" charset="0"/>
                        </a:rPr>
                        <a:t>Dirección General de Obra Pública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1298999"/>
                  </a:ext>
                </a:extLst>
              </a:tr>
              <a:tr h="1174502">
                <a:tc>
                  <a:txBody>
                    <a:bodyPr/>
                    <a:lstStyle/>
                    <a:p>
                      <a:pPr algn="ctr" fontAlgn="ctr"/>
                      <a:r>
                        <a:rPr lang="es-MX" sz="2000" b="1" u="none" strike="noStrike" kern="1200" dirty="0">
                          <a:solidFill>
                            <a:schemeClr val="dk1"/>
                          </a:solidFill>
                          <a:effectLst/>
                          <a:latin typeface="Arial" panose="020B0604020202020204" pitchFamily="34" charset="0"/>
                          <a:ea typeface="+mn-ea"/>
                          <a:cs typeface="Arial" panose="020B0604020202020204" pitchFamily="34" charset="0"/>
                        </a:rPr>
                        <a:t>Seguimiento a los planes</a:t>
                      </a:r>
                      <a:r>
                        <a:rPr lang="es-MX" sz="2000" b="1" u="none" strike="noStrike" kern="1200" baseline="0" dirty="0">
                          <a:solidFill>
                            <a:schemeClr val="dk1"/>
                          </a:solidFill>
                          <a:effectLst/>
                          <a:latin typeface="Arial" panose="020B0604020202020204" pitchFamily="34" charset="0"/>
                          <a:ea typeface="+mn-ea"/>
                          <a:cs typeface="Arial" panose="020B0604020202020204" pitchFamily="34" charset="0"/>
                        </a:rPr>
                        <a:t> de acción de de auditorías 2020</a:t>
                      </a:r>
                      <a:endParaRPr lang="es-MX" sz="2000" b="1"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MX" sz="1800" b="1" kern="1200" dirty="0">
                          <a:solidFill>
                            <a:schemeClr val="tx1"/>
                          </a:solidFill>
                          <a:effectLst/>
                          <a:latin typeface="Arial" panose="020B0604020202020204" pitchFamily="34" charset="0"/>
                          <a:ea typeface="+mn-ea"/>
                          <a:cs typeface="Arial" panose="020B0604020202020204" pitchFamily="34" charset="0"/>
                        </a:rPr>
                        <a:t>Tránsito,</a:t>
                      </a:r>
                      <a:r>
                        <a:rPr lang="es-MX" sz="1800" b="1" kern="1200" baseline="0" dirty="0">
                          <a:solidFill>
                            <a:schemeClr val="tx1"/>
                          </a:solidFill>
                          <a:effectLst/>
                          <a:latin typeface="Arial" panose="020B0604020202020204" pitchFamily="34" charset="0"/>
                          <a:ea typeface="+mn-ea"/>
                          <a:cs typeface="Arial" panose="020B0604020202020204" pitchFamily="34" charset="0"/>
                        </a:rPr>
                        <a:t> </a:t>
                      </a:r>
                      <a:r>
                        <a:rPr lang="es-MX" sz="1800" b="1" kern="1200" dirty="0">
                          <a:solidFill>
                            <a:schemeClr val="tx1"/>
                          </a:solidFill>
                          <a:effectLst/>
                          <a:latin typeface="Arial" panose="020B0604020202020204" pitchFamily="34" charset="0"/>
                          <a:ea typeface="+mn-ea"/>
                          <a:cs typeface="Arial" panose="020B0604020202020204" pitchFamily="34" charset="0"/>
                        </a:rPr>
                        <a:t>IMUVI, Juventud, Explora, </a:t>
                      </a:r>
                      <a:r>
                        <a:rPr lang="es-MX" sz="1800" b="1" kern="1200" baseline="0" dirty="0">
                          <a:solidFill>
                            <a:schemeClr val="tx1"/>
                          </a:solidFill>
                          <a:effectLst/>
                          <a:latin typeface="Arial" panose="020B0604020202020204" pitchFamily="34" charset="0"/>
                          <a:ea typeface="+mn-ea"/>
                          <a:cs typeface="Arial" panose="020B0604020202020204" pitchFamily="34" charset="0"/>
                        </a:rPr>
                        <a:t>Zoológico.</a:t>
                      </a:r>
                      <a:endParaRPr lang="es-MX" sz="1800" b="1"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373566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a:blip r:embed="rId3"/>
          <a:stretch>
            <a:fillRect/>
          </a:stretch>
        </p:blipFill>
        <p:spPr>
          <a:xfrm>
            <a:off x="-85970" y="0"/>
            <a:ext cx="12277970" cy="7532242"/>
          </a:xfrm>
          <a:prstGeom prst="rect">
            <a:avLst/>
          </a:prstGeom>
        </p:spPr>
      </p:pic>
      <p:pic>
        <p:nvPicPr>
          <p:cNvPr id="8" name="Imagen 7"/>
          <p:cNvPicPr>
            <a:picLocks noChangeAspect="1"/>
          </p:cNvPicPr>
          <p:nvPr/>
        </p:nvPicPr>
        <p:blipFill>
          <a:blip r:embed="rId4"/>
          <a:stretch>
            <a:fillRect/>
          </a:stretch>
        </p:blipFill>
        <p:spPr>
          <a:xfrm>
            <a:off x="-1" y="6021392"/>
            <a:ext cx="12191999" cy="877804"/>
          </a:xfrm>
          <a:prstGeom prst="rect">
            <a:avLst/>
          </a:prstGeom>
        </p:spPr>
      </p:pic>
      <p:sp>
        <p:nvSpPr>
          <p:cNvPr id="2" name="Rectángulo 1"/>
          <p:cNvSpPr/>
          <p:nvPr/>
        </p:nvSpPr>
        <p:spPr>
          <a:xfrm>
            <a:off x="4779401" y="4536672"/>
            <a:ext cx="4572000" cy="646331"/>
          </a:xfrm>
          <a:prstGeom prst="rect">
            <a:avLst/>
          </a:prstGeom>
        </p:spPr>
        <p:txBody>
          <a:bodyPr>
            <a:spAutoFit/>
          </a:bodyPr>
          <a:lstStyle/>
          <a:p>
            <a:endParaRPr lang="es-MX"/>
          </a:p>
          <a:p>
            <a:endParaRPr lang="es-MX"/>
          </a:p>
        </p:txBody>
      </p:sp>
      <p:pic>
        <p:nvPicPr>
          <p:cNvPr id="3" name="Imagen 2"/>
          <p:cNvPicPr>
            <a:picLocks noChangeAspect="1"/>
          </p:cNvPicPr>
          <p:nvPr/>
        </p:nvPicPr>
        <p:blipFill>
          <a:blip r:embed="rId5"/>
          <a:stretch>
            <a:fillRect/>
          </a:stretch>
        </p:blipFill>
        <p:spPr>
          <a:xfrm>
            <a:off x="10920843" y="6082399"/>
            <a:ext cx="1045277" cy="734017"/>
          </a:xfrm>
          <a:prstGeom prst="rect">
            <a:avLst/>
          </a:prstGeom>
        </p:spPr>
      </p:pic>
      <p:pic>
        <p:nvPicPr>
          <p:cNvPr id="9" name="Imagen 8">
            <a:extLst>
              <a:ext uri="{FF2B5EF4-FFF2-40B4-BE49-F238E27FC236}">
                <a16:creationId xmlns:a16="http://schemas.microsoft.com/office/drawing/2014/main" id="{B3286CEE-EF5A-4B41-8358-3BC46D619B5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0000" t="11542" r="965"/>
          <a:stretch/>
        </p:blipFill>
        <p:spPr>
          <a:xfrm>
            <a:off x="8276492" y="199296"/>
            <a:ext cx="3689628" cy="853448"/>
          </a:xfrm>
          <a:prstGeom prst="rect">
            <a:avLst/>
          </a:prstGeom>
        </p:spPr>
      </p:pic>
      <p:sp>
        <p:nvSpPr>
          <p:cNvPr id="7" name="Marcador de contenido 14">
            <a:extLst>
              <a:ext uri="{FF2B5EF4-FFF2-40B4-BE49-F238E27FC236}">
                <a16:creationId xmlns:a16="http://schemas.microsoft.com/office/drawing/2014/main" id="{0156D39C-9B99-4F4C-B8D4-6A6372F2109A}"/>
              </a:ext>
            </a:extLst>
          </p:cNvPr>
          <p:cNvSpPr>
            <a:spLocks noGrp="1"/>
          </p:cNvSpPr>
          <p:nvPr>
            <p:ph sz="half" idx="1"/>
          </p:nvPr>
        </p:nvSpPr>
        <p:spPr>
          <a:xfrm>
            <a:off x="353055" y="1150528"/>
            <a:ext cx="11166397" cy="3398202"/>
          </a:xfrm>
        </p:spPr>
        <p:txBody>
          <a:bodyPr>
            <a:normAutofit/>
          </a:bodyPr>
          <a:lstStyle/>
          <a:p>
            <a:pPr marL="0" indent="0" algn="just">
              <a:buNone/>
            </a:pPr>
            <a:r>
              <a:rPr lang="es-MX" sz="2000" b="1" dirty="0">
                <a:solidFill>
                  <a:srgbClr val="2C2CAE"/>
                </a:solidFill>
                <a:latin typeface="FS Joey"/>
              </a:rPr>
              <a:t>Acción: </a:t>
            </a:r>
            <a:r>
              <a:rPr lang="es-MX" sz="2400" dirty="0">
                <a:solidFill>
                  <a:schemeClr val="dk1"/>
                </a:solidFill>
                <a:latin typeface="FS Joey"/>
              </a:rPr>
              <a:t>Se atendieron </a:t>
            </a:r>
            <a:r>
              <a:rPr lang="es-MX" sz="2400" b="1" dirty="0">
                <a:solidFill>
                  <a:schemeClr val="dk1"/>
                </a:solidFill>
                <a:latin typeface="FS Joey"/>
              </a:rPr>
              <a:t>183</a:t>
            </a:r>
            <a:r>
              <a:rPr lang="es-MX" sz="2400" dirty="0">
                <a:solidFill>
                  <a:schemeClr val="dk1"/>
                </a:solidFill>
                <a:latin typeface="FS Joey"/>
              </a:rPr>
              <a:t> reportes ciudadanos. Se iniciaron </a:t>
            </a:r>
            <a:r>
              <a:rPr lang="es-MX" sz="2400" b="1" dirty="0">
                <a:solidFill>
                  <a:schemeClr val="dk1"/>
                </a:solidFill>
                <a:latin typeface="FS Joey"/>
              </a:rPr>
              <a:t>10 </a:t>
            </a:r>
            <a:r>
              <a:rPr lang="es-MX" sz="2400" dirty="0">
                <a:solidFill>
                  <a:schemeClr val="dk1"/>
                </a:solidFill>
                <a:latin typeface="FS Joey"/>
              </a:rPr>
              <a:t>investigaciones (</a:t>
            </a:r>
            <a:r>
              <a:rPr lang="es-MX" sz="2400" b="1" dirty="0">
                <a:solidFill>
                  <a:schemeClr val="dk1"/>
                </a:solidFill>
                <a:latin typeface="FS Joey"/>
              </a:rPr>
              <a:t>2</a:t>
            </a:r>
            <a:r>
              <a:rPr lang="es-MX" sz="2400" dirty="0">
                <a:solidFill>
                  <a:schemeClr val="dk1"/>
                </a:solidFill>
                <a:latin typeface="FS Joey"/>
              </a:rPr>
              <a:t> de oficio).</a:t>
            </a:r>
          </a:p>
          <a:p>
            <a:pPr marL="0" indent="0" algn="just">
              <a:buNone/>
            </a:pPr>
            <a:r>
              <a:rPr lang="es-MX" dirty="0">
                <a:solidFill>
                  <a:schemeClr val="dk1"/>
                </a:solidFill>
                <a:latin typeface="FS Joey"/>
              </a:rPr>
              <a:t>		</a:t>
            </a:r>
            <a:r>
              <a:rPr lang="es-MX" sz="1800" dirty="0">
                <a:solidFill>
                  <a:schemeClr val="dk1"/>
                </a:solidFill>
                <a:latin typeface="FS Joey"/>
              </a:rPr>
              <a:t>	</a:t>
            </a:r>
            <a:r>
              <a:rPr lang="es-MX" sz="2400" dirty="0">
                <a:solidFill>
                  <a:schemeClr val="dk1"/>
                </a:solidFill>
                <a:latin typeface="FS Joey"/>
              </a:rPr>
              <a:t>		</a:t>
            </a:r>
            <a:r>
              <a:rPr lang="es-MX" sz="1500" dirty="0">
                <a:solidFill>
                  <a:schemeClr val="dk1"/>
                </a:solidFill>
                <a:latin typeface="FS Joey"/>
              </a:rPr>
              <a:t>			</a:t>
            </a:r>
          </a:p>
        </p:txBody>
      </p:sp>
      <p:sp>
        <p:nvSpPr>
          <p:cNvPr id="12" name="Rectángulo 11">
            <a:extLst>
              <a:ext uri="{FF2B5EF4-FFF2-40B4-BE49-F238E27FC236}">
                <a16:creationId xmlns:a16="http://schemas.microsoft.com/office/drawing/2014/main" id="{54F619CA-73B0-124C-BDB1-1EBED656918E}"/>
              </a:ext>
            </a:extLst>
          </p:cNvPr>
          <p:cNvSpPr/>
          <p:nvPr/>
        </p:nvSpPr>
        <p:spPr>
          <a:xfrm>
            <a:off x="105169" y="191502"/>
            <a:ext cx="6960232" cy="584775"/>
          </a:xfrm>
          <a:prstGeom prst="rect">
            <a:avLst/>
          </a:prstGeom>
        </p:spPr>
        <p:txBody>
          <a:bodyPr wrap="square">
            <a:spAutoFit/>
          </a:bodyPr>
          <a:lstStyle/>
          <a:p>
            <a:pPr algn="ctr"/>
            <a:r>
              <a:rPr lang="es-MX" sz="3200" b="1" dirty="0">
                <a:solidFill>
                  <a:srgbClr val="0F3CA1"/>
                </a:solidFill>
                <a:latin typeface="FS Joey"/>
              </a:rPr>
              <a:t>Quejas, Denuncias y Sugerencias</a:t>
            </a:r>
          </a:p>
        </p:txBody>
      </p:sp>
      <p:sp>
        <p:nvSpPr>
          <p:cNvPr id="4" name="CuadroTexto 3"/>
          <p:cNvSpPr txBox="1"/>
          <p:nvPr/>
        </p:nvSpPr>
        <p:spPr>
          <a:xfrm>
            <a:off x="5943482" y="5020946"/>
            <a:ext cx="5891559" cy="915567"/>
          </a:xfrm>
          <a:prstGeom prst="rect">
            <a:avLst/>
          </a:prstGeom>
          <a:noFill/>
        </p:spPr>
        <p:txBody>
          <a:bodyPr wrap="square" rtlCol="0">
            <a:spAutoFit/>
          </a:bodyPr>
          <a:lstStyle/>
          <a:p>
            <a:endParaRPr lang="es-MX" dirty="0"/>
          </a:p>
        </p:txBody>
      </p:sp>
      <p:graphicFrame>
        <p:nvGraphicFramePr>
          <p:cNvPr id="16" name="Tabla 15">
            <a:extLst>
              <a:ext uri="{FF2B5EF4-FFF2-40B4-BE49-F238E27FC236}">
                <a16:creationId xmlns:a16="http://schemas.microsoft.com/office/drawing/2014/main" id="{C8A2929B-D453-C243-B01B-0947DFF9FD3D}"/>
              </a:ext>
            </a:extLst>
          </p:cNvPr>
          <p:cNvGraphicFramePr>
            <a:graphicFrameLocks noGrp="1"/>
          </p:cNvGraphicFramePr>
          <p:nvPr>
            <p:extLst>
              <p:ext uri="{D42A27DB-BD31-4B8C-83A1-F6EECF244321}">
                <p14:modId xmlns:p14="http://schemas.microsoft.com/office/powerpoint/2010/main" val="2503372962"/>
              </p:ext>
            </p:extLst>
          </p:nvPr>
        </p:nvGraphicFramePr>
        <p:xfrm>
          <a:off x="353055" y="2213119"/>
          <a:ext cx="4467423" cy="3336057"/>
        </p:xfrm>
        <a:graphic>
          <a:graphicData uri="http://schemas.openxmlformats.org/drawingml/2006/table">
            <a:tbl>
              <a:tblPr firstRow="1" bandRow="1">
                <a:tableStyleId>{5C22544A-7EE6-4342-B048-85BDC9FD1C3A}</a:tableStyleId>
              </a:tblPr>
              <a:tblGrid>
                <a:gridCol w="2153893">
                  <a:extLst>
                    <a:ext uri="{9D8B030D-6E8A-4147-A177-3AD203B41FA5}">
                      <a16:colId xmlns:a16="http://schemas.microsoft.com/office/drawing/2014/main" val="20000"/>
                    </a:ext>
                  </a:extLst>
                </a:gridCol>
                <a:gridCol w="791809">
                  <a:extLst>
                    <a:ext uri="{9D8B030D-6E8A-4147-A177-3AD203B41FA5}">
                      <a16:colId xmlns:a16="http://schemas.microsoft.com/office/drawing/2014/main" val="20001"/>
                    </a:ext>
                  </a:extLst>
                </a:gridCol>
                <a:gridCol w="1521721">
                  <a:extLst>
                    <a:ext uri="{9D8B030D-6E8A-4147-A177-3AD203B41FA5}">
                      <a16:colId xmlns:a16="http://schemas.microsoft.com/office/drawing/2014/main" val="20002"/>
                    </a:ext>
                  </a:extLst>
                </a:gridCol>
              </a:tblGrid>
              <a:tr h="479250">
                <a:tc>
                  <a:txBody>
                    <a:bodyPr/>
                    <a:lstStyle/>
                    <a:p>
                      <a:pPr algn="ctr"/>
                      <a:r>
                        <a:rPr lang="es-MX" sz="1800" b="1" dirty="0"/>
                        <a:t>Medio</a:t>
                      </a:r>
                      <a:r>
                        <a:rPr lang="es-MX" sz="1800" b="1" baseline="0" dirty="0"/>
                        <a:t> de Captación</a:t>
                      </a:r>
                      <a:endParaRPr lang="es-MX" sz="1800" b="1" dirty="0"/>
                    </a:p>
                  </a:txBody>
                  <a:tcPr/>
                </a:tc>
                <a:tc>
                  <a:txBody>
                    <a:bodyPr/>
                    <a:lstStyle/>
                    <a:p>
                      <a:pPr algn="ctr"/>
                      <a:r>
                        <a:rPr lang="es-MX" sz="1800" b="1" dirty="0"/>
                        <a:t>Total</a:t>
                      </a:r>
                    </a:p>
                  </a:txBody>
                  <a:tcPr/>
                </a:tc>
                <a:tc>
                  <a:txBody>
                    <a:bodyPr/>
                    <a:lstStyle/>
                    <a:p>
                      <a:pPr algn="ctr"/>
                      <a:r>
                        <a:rPr lang="es-MX" sz="1800" b="1" dirty="0"/>
                        <a:t>Investigaciones</a:t>
                      </a:r>
                    </a:p>
                  </a:txBody>
                  <a:tcPr/>
                </a:tc>
                <a:extLst>
                  <a:ext uri="{0D108BD9-81ED-4DB2-BD59-A6C34878D82A}">
                    <a16:rowId xmlns:a16="http://schemas.microsoft.com/office/drawing/2014/main" val="10000"/>
                  </a:ext>
                </a:extLst>
              </a:tr>
              <a:tr h="331813">
                <a:tc>
                  <a:txBody>
                    <a:bodyPr/>
                    <a:lstStyle/>
                    <a:p>
                      <a:pPr algn="ctr"/>
                      <a:r>
                        <a:rPr lang="es-MX" sz="1800" b="1" dirty="0"/>
                        <a:t>Comparecencia</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29</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2</a:t>
                      </a:r>
                    </a:p>
                  </a:txBody>
                  <a:tcPr/>
                </a:tc>
                <a:extLst>
                  <a:ext uri="{0D108BD9-81ED-4DB2-BD59-A6C34878D82A}">
                    <a16:rowId xmlns:a16="http://schemas.microsoft.com/office/drawing/2014/main" val="10002"/>
                  </a:ext>
                </a:extLst>
              </a:tr>
              <a:tr h="304800">
                <a:tc>
                  <a:txBody>
                    <a:bodyPr/>
                    <a:lstStyle/>
                    <a:p>
                      <a:pPr algn="ctr"/>
                      <a:r>
                        <a:rPr lang="es-MX" sz="1800" b="1" dirty="0"/>
                        <a:t>Escritos</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11</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3</a:t>
                      </a:r>
                    </a:p>
                  </a:txBody>
                  <a:tcPr/>
                </a:tc>
                <a:extLst>
                  <a:ext uri="{0D108BD9-81ED-4DB2-BD59-A6C34878D82A}">
                    <a16:rowId xmlns:a16="http://schemas.microsoft.com/office/drawing/2014/main" val="10003"/>
                  </a:ext>
                </a:extLst>
              </a:tr>
              <a:tr h="387927">
                <a:tc>
                  <a:txBody>
                    <a:bodyPr/>
                    <a:lstStyle/>
                    <a:p>
                      <a:pPr algn="ctr"/>
                      <a:r>
                        <a:rPr lang="es-MX" sz="1800" b="1" dirty="0"/>
                        <a:t>Redes</a:t>
                      </a:r>
                      <a:r>
                        <a:rPr lang="es-MX" sz="1800" b="1" baseline="0" dirty="0"/>
                        <a:t> Sociales</a:t>
                      </a:r>
                      <a:endParaRPr lang="es-MX" sz="1800" b="1" dirty="0"/>
                    </a:p>
                  </a:txBody>
                  <a:tcPr/>
                </a:tc>
                <a:tc>
                  <a:txBody>
                    <a:bodyPr/>
                    <a:lstStyle/>
                    <a:p>
                      <a:pPr algn="ctr"/>
                      <a:r>
                        <a:rPr lang="es-MX" sz="1800" b="1" dirty="0">
                          <a:solidFill>
                            <a:schemeClr val="tx1"/>
                          </a:solidFill>
                          <a:effectLst>
                            <a:outerShdw blurRad="38100" dist="38100" dir="2700000" algn="tl">
                              <a:srgbClr val="000000">
                                <a:alpha val="43137"/>
                              </a:srgbClr>
                            </a:outerShdw>
                          </a:effectLst>
                        </a:rPr>
                        <a:t>0</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2</a:t>
                      </a:r>
                    </a:p>
                  </a:txBody>
                  <a:tcPr/>
                </a:tc>
                <a:extLst>
                  <a:ext uri="{0D108BD9-81ED-4DB2-BD59-A6C34878D82A}">
                    <a16:rowId xmlns:a16="http://schemas.microsoft.com/office/drawing/2014/main" val="10004"/>
                  </a:ext>
                </a:extLst>
              </a:tr>
              <a:tr h="202277">
                <a:tc>
                  <a:txBody>
                    <a:bodyPr/>
                    <a:lstStyle/>
                    <a:p>
                      <a:pPr algn="ctr"/>
                      <a:r>
                        <a:rPr lang="es-MX" sz="1800" b="1" dirty="0"/>
                        <a:t>Vía</a:t>
                      </a:r>
                      <a:r>
                        <a:rPr lang="es-MX" sz="1800" b="1" baseline="0" dirty="0"/>
                        <a:t> telefónica</a:t>
                      </a:r>
                      <a:endParaRPr lang="es-MX" sz="1800" b="1" dirty="0"/>
                    </a:p>
                  </a:txBody>
                  <a:tcPr/>
                </a:tc>
                <a:tc>
                  <a:txBody>
                    <a:bodyPr/>
                    <a:lstStyle/>
                    <a:p>
                      <a:pPr algn="ctr"/>
                      <a:r>
                        <a:rPr lang="es-MX" sz="1800" b="1" dirty="0">
                          <a:solidFill>
                            <a:schemeClr val="tx1"/>
                          </a:solidFill>
                          <a:effectLst>
                            <a:outerShdw blurRad="38100" dist="38100" dir="2700000" algn="tl">
                              <a:srgbClr val="000000">
                                <a:alpha val="43137"/>
                              </a:srgbClr>
                            </a:outerShdw>
                          </a:effectLst>
                        </a:rPr>
                        <a:t>16</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0</a:t>
                      </a:r>
                    </a:p>
                  </a:txBody>
                  <a:tcPr/>
                </a:tc>
                <a:extLst>
                  <a:ext uri="{0D108BD9-81ED-4DB2-BD59-A6C34878D82A}">
                    <a16:rowId xmlns:a16="http://schemas.microsoft.com/office/drawing/2014/main" val="10005"/>
                  </a:ext>
                </a:extLst>
              </a:tr>
              <a:tr h="281912">
                <a:tc>
                  <a:txBody>
                    <a:bodyPr/>
                    <a:lstStyle/>
                    <a:p>
                      <a:pPr algn="ctr"/>
                      <a:r>
                        <a:rPr lang="es-MX" sz="1800" b="1" dirty="0"/>
                        <a:t>Denuncia León </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124</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2</a:t>
                      </a:r>
                    </a:p>
                  </a:txBody>
                  <a:tcPr/>
                </a:tc>
                <a:extLst>
                  <a:ext uri="{0D108BD9-81ED-4DB2-BD59-A6C34878D82A}">
                    <a16:rowId xmlns:a16="http://schemas.microsoft.com/office/drawing/2014/main" val="10006"/>
                  </a:ext>
                </a:extLst>
              </a:tr>
              <a:tr h="318654">
                <a:tc>
                  <a:txBody>
                    <a:bodyPr/>
                    <a:lstStyle/>
                    <a:p>
                      <a:pPr algn="ctr"/>
                      <a:r>
                        <a:rPr lang="es-MX" sz="1800" b="1" dirty="0"/>
                        <a:t>Correo</a:t>
                      </a:r>
                      <a:r>
                        <a:rPr lang="es-MX" sz="1800" b="1" baseline="0" dirty="0"/>
                        <a:t> electrónico</a:t>
                      </a:r>
                      <a:endParaRPr lang="es-MX" sz="1800" b="1" dirty="0"/>
                    </a:p>
                  </a:txBody>
                  <a:tcPr/>
                </a:tc>
                <a:tc>
                  <a:txBody>
                    <a:bodyPr/>
                    <a:lstStyle/>
                    <a:p>
                      <a:pPr algn="ctr"/>
                      <a:r>
                        <a:rPr lang="es-MX" sz="1800" b="1" dirty="0">
                          <a:solidFill>
                            <a:schemeClr val="tx1"/>
                          </a:solidFill>
                          <a:effectLst>
                            <a:outerShdw blurRad="38100" dist="38100" dir="2700000" algn="tl">
                              <a:srgbClr val="000000">
                                <a:alpha val="43137"/>
                              </a:srgbClr>
                            </a:outerShdw>
                          </a:effectLst>
                        </a:rPr>
                        <a:t>3</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1</a:t>
                      </a:r>
                    </a:p>
                  </a:txBody>
                  <a:tcPr/>
                </a:tc>
                <a:extLst>
                  <a:ext uri="{0D108BD9-81ED-4DB2-BD59-A6C34878D82A}">
                    <a16:rowId xmlns:a16="http://schemas.microsoft.com/office/drawing/2014/main" val="10007"/>
                  </a:ext>
                </a:extLst>
              </a:tr>
              <a:tr h="479250">
                <a:tc>
                  <a:txBody>
                    <a:bodyPr/>
                    <a:lstStyle/>
                    <a:p>
                      <a:pPr algn="ctr"/>
                      <a:r>
                        <a:rPr lang="es-MX" sz="1800" b="1" dirty="0"/>
                        <a:t>TOTAL</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183</a:t>
                      </a:r>
                    </a:p>
                  </a:txBody>
                  <a:tcPr/>
                </a:tc>
                <a:tc>
                  <a:txBody>
                    <a:bodyPr/>
                    <a:lstStyle/>
                    <a:p>
                      <a:pPr algn="ctr"/>
                      <a:r>
                        <a:rPr lang="es-MX" sz="1800" b="1" dirty="0">
                          <a:solidFill>
                            <a:schemeClr val="tx1"/>
                          </a:solidFill>
                          <a:effectLst>
                            <a:outerShdw blurRad="38100" dist="38100" dir="2700000" algn="tl">
                              <a:srgbClr val="000000">
                                <a:alpha val="43137"/>
                              </a:srgbClr>
                            </a:outerShdw>
                          </a:effectLst>
                        </a:rPr>
                        <a:t>10</a:t>
                      </a:r>
                    </a:p>
                  </a:txBody>
                  <a:tcPr/>
                </a:tc>
                <a:extLst>
                  <a:ext uri="{0D108BD9-81ED-4DB2-BD59-A6C34878D82A}">
                    <a16:rowId xmlns:a16="http://schemas.microsoft.com/office/drawing/2014/main" val="1609151037"/>
                  </a:ext>
                </a:extLst>
              </a:tr>
            </a:tbl>
          </a:graphicData>
        </a:graphic>
      </p:graphicFrame>
      <p:graphicFrame>
        <p:nvGraphicFramePr>
          <p:cNvPr id="18" name="Tabla 17">
            <a:extLst>
              <a:ext uri="{FF2B5EF4-FFF2-40B4-BE49-F238E27FC236}">
                <a16:creationId xmlns:a16="http://schemas.microsoft.com/office/drawing/2014/main" id="{7ED45161-191C-714E-A6CD-3302D9CA1C9B}"/>
              </a:ext>
            </a:extLst>
          </p:cNvPr>
          <p:cNvGraphicFramePr>
            <a:graphicFrameLocks noGrp="1"/>
          </p:cNvGraphicFramePr>
          <p:nvPr>
            <p:extLst>
              <p:ext uri="{D42A27DB-BD31-4B8C-83A1-F6EECF244321}">
                <p14:modId xmlns:p14="http://schemas.microsoft.com/office/powerpoint/2010/main" val="3441397437"/>
              </p:ext>
            </p:extLst>
          </p:nvPr>
        </p:nvGraphicFramePr>
        <p:xfrm>
          <a:off x="5397766" y="2213118"/>
          <a:ext cx="6254485" cy="3296465"/>
        </p:xfrm>
        <a:graphic>
          <a:graphicData uri="http://schemas.openxmlformats.org/drawingml/2006/table">
            <a:tbl>
              <a:tblPr firstRow="1" firstCol="1" bandRow="1">
                <a:tableStyleId>{5C22544A-7EE6-4342-B048-85BDC9FD1C3A}</a:tableStyleId>
              </a:tblPr>
              <a:tblGrid>
                <a:gridCol w="3089715">
                  <a:extLst>
                    <a:ext uri="{9D8B030D-6E8A-4147-A177-3AD203B41FA5}">
                      <a16:colId xmlns:a16="http://schemas.microsoft.com/office/drawing/2014/main" val="20000"/>
                    </a:ext>
                  </a:extLst>
                </a:gridCol>
                <a:gridCol w="3164770">
                  <a:extLst>
                    <a:ext uri="{9D8B030D-6E8A-4147-A177-3AD203B41FA5}">
                      <a16:colId xmlns:a16="http://schemas.microsoft.com/office/drawing/2014/main" val="20001"/>
                    </a:ext>
                  </a:extLst>
                </a:gridCol>
              </a:tblGrid>
              <a:tr h="565721">
                <a:tc>
                  <a:txBody>
                    <a:bodyPr/>
                    <a:lstStyle/>
                    <a:p>
                      <a:pPr algn="ctr">
                        <a:spcAft>
                          <a:spcPts val="0"/>
                        </a:spcAft>
                      </a:pPr>
                      <a:r>
                        <a:rPr lang="es-MX" sz="1100" b="1" dirty="0">
                          <a:effectLst/>
                        </a:rPr>
                        <a:t>DEPENDENCIA/ENTIDAD</a:t>
                      </a:r>
                      <a:endParaRPr lang="es-MX"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9525" marB="0" anchor="ctr"/>
                </a:tc>
                <a:tc>
                  <a:txBody>
                    <a:bodyPr/>
                    <a:lstStyle/>
                    <a:p>
                      <a:pPr algn="ctr">
                        <a:spcAft>
                          <a:spcPts val="0"/>
                        </a:spcAft>
                      </a:pPr>
                      <a:r>
                        <a:rPr lang="es-MX" sz="1100" b="1" dirty="0">
                          <a:effectLst/>
                        </a:rPr>
                        <a:t>MOTIVO</a:t>
                      </a:r>
                      <a:endParaRPr lang="es-MX" sz="1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9525" marB="0" anchor="ctr"/>
                </a:tc>
                <a:extLst>
                  <a:ext uri="{0D108BD9-81ED-4DB2-BD59-A6C34878D82A}">
                    <a16:rowId xmlns:a16="http://schemas.microsoft.com/office/drawing/2014/main" val="10000"/>
                  </a:ext>
                </a:extLst>
              </a:tr>
              <a:tr h="449850">
                <a:tc>
                  <a:txBody>
                    <a:bodyPr/>
                    <a:lstStyle/>
                    <a:p>
                      <a:pPr algn="l">
                        <a:spcAft>
                          <a:spcPts val="0"/>
                        </a:spcAft>
                      </a:pPr>
                      <a:r>
                        <a:rPr lang="es-MX" sz="1400" dirty="0">
                          <a:effectLst/>
                          <a:latin typeface="Arial" panose="020B0604020202020204" pitchFamily="34" charset="0"/>
                          <a:cs typeface="Arial" panose="020B0604020202020204" pitchFamily="34" charset="0"/>
                        </a:rPr>
                        <a:t>Secretaría de Seguridad Pública </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tc>
                  <a:txBody>
                    <a:bodyPr/>
                    <a:lstStyle/>
                    <a:p>
                      <a:pPr algn="l">
                        <a:spcAft>
                          <a:spcPts val="0"/>
                        </a:spcAft>
                      </a:pPr>
                      <a:r>
                        <a:rPr lang="es-MX" sz="1400" dirty="0">
                          <a:effectLst/>
                          <a:latin typeface="Arial" panose="020B0604020202020204" pitchFamily="34" charset="0"/>
                          <a:cs typeface="Arial" panose="020B0604020202020204" pitchFamily="34" charset="0"/>
                        </a:rPr>
                        <a:t>4 por ejercicio indebido de funciones.</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extLst>
                  <a:ext uri="{0D108BD9-81ED-4DB2-BD59-A6C34878D82A}">
                    <a16:rowId xmlns:a16="http://schemas.microsoft.com/office/drawing/2014/main" val="10001"/>
                  </a:ext>
                </a:extLst>
              </a:tr>
              <a:tr h="449850">
                <a:tc>
                  <a:txBody>
                    <a:bodyPr/>
                    <a:lstStyle/>
                    <a:p>
                      <a:pPr algn="l">
                        <a:spcAft>
                          <a:spcPts val="0"/>
                        </a:spcAft>
                      </a:pPr>
                      <a:r>
                        <a:rPr lang="es-MX" sz="1400" dirty="0">
                          <a:effectLst/>
                          <a:latin typeface="Arial" panose="020B0604020202020204" pitchFamily="34" charset="0"/>
                          <a:cs typeface="Arial" panose="020B0604020202020204" pitchFamily="34" charset="0"/>
                        </a:rPr>
                        <a:t>Dirección General de Obra Pública </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tc>
                  <a:txBody>
                    <a:bodyPr/>
                    <a:lstStyle/>
                    <a:p>
                      <a:pPr algn="l">
                        <a:spcAft>
                          <a:spcPts val="0"/>
                        </a:spcAft>
                      </a:pPr>
                      <a:r>
                        <a:rPr lang="es-MX" sz="1400" dirty="0">
                          <a:effectLst/>
                          <a:latin typeface="Arial" panose="020B0604020202020204" pitchFamily="34" charset="0"/>
                          <a:cs typeface="Arial" panose="020B0604020202020204" pitchFamily="34" charset="0"/>
                        </a:rPr>
                        <a:t>1 por ejercicio indebido de funciones.</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extLst>
                  <a:ext uri="{0D108BD9-81ED-4DB2-BD59-A6C34878D82A}">
                    <a16:rowId xmlns:a16="http://schemas.microsoft.com/office/drawing/2014/main" val="10002"/>
                  </a:ext>
                </a:extLst>
              </a:tr>
              <a:tr h="478872">
                <a:tc>
                  <a:txBody>
                    <a:bodyPr/>
                    <a:lstStyle/>
                    <a:p>
                      <a:pPr algn="l">
                        <a:spcAft>
                          <a:spcPts val="0"/>
                        </a:spcAft>
                      </a:pPr>
                      <a:r>
                        <a:rPr lang="es-MX" sz="1400" dirty="0">
                          <a:effectLst/>
                          <a:latin typeface="Arial" panose="020B0604020202020204" pitchFamily="34" charset="0"/>
                          <a:cs typeface="Arial" panose="020B0604020202020204" pitchFamily="34" charset="0"/>
                        </a:rPr>
                        <a:t>Dirección General de Movilidad</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tc>
                  <a:txBody>
                    <a:bodyPr/>
                    <a:lstStyle/>
                    <a:p>
                      <a:pPr algn="l">
                        <a:spcAft>
                          <a:spcPts val="0"/>
                        </a:spcAft>
                      </a:pPr>
                      <a:r>
                        <a:rPr lang="es-MX" sz="1400" dirty="0">
                          <a:effectLst/>
                          <a:latin typeface="Arial" panose="020B0604020202020204" pitchFamily="34" charset="0"/>
                          <a:cs typeface="Arial" panose="020B0604020202020204" pitchFamily="34" charset="0"/>
                        </a:rPr>
                        <a:t>1 por ejercicio indebido de funciones.</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extLst>
                  <a:ext uri="{0D108BD9-81ED-4DB2-BD59-A6C34878D82A}">
                    <a16:rowId xmlns:a16="http://schemas.microsoft.com/office/drawing/2014/main" val="10003"/>
                  </a:ext>
                </a:extLst>
              </a:tr>
              <a:tr h="452472">
                <a:tc>
                  <a:txBody>
                    <a:bodyPr/>
                    <a:lstStyle/>
                    <a:p>
                      <a:pPr algn="l">
                        <a:spcAft>
                          <a:spcPts val="0"/>
                        </a:spcAft>
                      </a:pPr>
                      <a:r>
                        <a:rPr lang="es-MX" sz="1400" dirty="0">
                          <a:effectLst/>
                          <a:latin typeface="Arial" panose="020B0604020202020204" pitchFamily="34" charset="0"/>
                          <a:cs typeface="Arial" panose="020B0604020202020204" pitchFamily="34" charset="0"/>
                        </a:rPr>
                        <a:t>Dirección General de Desarrollo Urbano</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tc>
                  <a:txBody>
                    <a:bodyPr/>
                    <a:lstStyle/>
                    <a:p>
                      <a:pPr algn="l">
                        <a:spcAft>
                          <a:spcPts val="0"/>
                        </a:spcAft>
                      </a:pPr>
                      <a:r>
                        <a:rPr lang="es-MX" sz="1400" dirty="0">
                          <a:effectLst/>
                          <a:latin typeface="Arial" panose="020B0604020202020204" pitchFamily="34" charset="0"/>
                          <a:cs typeface="Arial" panose="020B0604020202020204" pitchFamily="34" charset="0"/>
                        </a:rPr>
                        <a:t>1 por ejercicio indebido de funciones.</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extLst>
                  <a:ext uri="{0D108BD9-81ED-4DB2-BD59-A6C34878D82A}">
                    <a16:rowId xmlns:a16="http://schemas.microsoft.com/office/drawing/2014/main" val="10004"/>
                  </a:ext>
                </a:extLst>
              </a:tr>
              <a:tr h="449850">
                <a:tc>
                  <a:txBody>
                    <a:bodyPr/>
                    <a:lstStyle/>
                    <a:p>
                      <a:pPr algn="l">
                        <a:spcAft>
                          <a:spcPts val="0"/>
                        </a:spcAft>
                      </a:pPr>
                      <a:r>
                        <a:rPr lang="es-MX" sz="1400" dirty="0">
                          <a:effectLst/>
                          <a:latin typeface="Arial" panose="020B0604020202020204" pitchFamily="34" charset="0"/>
                          <a:cs typeface="Arial" panose="020B0604020202020204" pitchFamily="34" charset="0"/>
                        </a:rPr>
                        <a:t>Tesorería Municipal</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tc>
                  <a:txBody>
                    <a:bodyPr/>
                    <a:lstStyle/>
                    <a:p>
                      <a:pPr algn="l">
                        <a:spcAft>
                          <a:spcPts val="0"/>
                        </a:spcAft>
                      </a:pPr>
                      <a:r>
                        <a:rPr lang="es-MX" sz="1400" dirty="0">
                          <a:effectLst/>
                          <a:latin typeface="Arial" panose="020B0604020202020204" pitchFamily="34" charset="0"/>
                          <a:cs typeface="Arial" panose="020B0604020202020204" pitchFamily="34" charset="0"/>
                        </a:rPr>
                        <a:t>2 por ejercicio indebido de funciones.</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extLst>
                  <a:ext uri="{0D108BD9-81ED-4DB2-BD59-A6C34878D82A}">
                    <a16:rowId xmlns:a16="http://schemas.microsoft.com/office/drawing/2014/main" val="10005"/>
                  </a:ext>
                </a:extLst>
              </a:tr>
              <a:tr h="449850">
                <a:tc>
                  <a:txBody>
                    <a:bodyPr/>
                    <a:lstStyle/>
                    <a:p>
                      <a:pPr algn="l">
                        <a:spcAft>
                          <a:spcPts val="0"/>
                        </a:spcAft>
                      </a:pPr>
                      <a:r>
                        <a:rPr lang="es-MX" sz="1400">
                          <a:effectLst/>
                          <a:latin typeface="Arial" panose="020B0604020202020204" pitchFamily="34" charset="0"/>
                          <a:cs typeface="Arial" panose="020B0604020202020204" pitchFamily="34" charset="0"/>
                        </a:rPr>
                        <a:t>Patronato de Bomberos de León</a:t>
                      </a:r>
                      <a:endParaRPr lang="es-MX"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tc>
                  <a:txBody>
                    <a:bodyPr/>
                    <a:lstStyle/>
                    <a:p>
                      <a:pPr algn="l">
                        <a:spcAft>
                          <a:spcPts val="0"/>
                        </a:spcAft>
                      </a:pPr>
                      <a:r>
                        <a:rPr lang="es-MX" sz="1400" dirty="0">
                          <a:effectLst/>
                          <a:latin typeface="Arial" panose="020B0604020202020204" pitchFamily="34" charset="0"/>
                          <a:cs typeface="Arial" panose="020B0604020202020204" pitchFamily="34" charset="0"/>
                        </a:rPr>
                        <a:t>1 por ejercicio indebido de funciones.</a:t>
                      </a:r>
                      <a:endParaRPr lang="es-MX"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188040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49068</TotalTime>
  <Words>1711</Words>
  <Application>Microsoft Office PowerPoint</Application>
  <PresentationFormat>Panorámica</PresentationFormat>
  <Paragraphs>401</Paragraphs>
  <Slides>22</Slides>
  <Notes>20</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22</vt:i4>
      </vt:variant>
    </vt:vector>
  </HeadingPairs>
  <TitlesOfParts>
    <vt:vector size="29" baseType="lpstr">
      <vt:lpstr>Arial</vt:lpstr>
      <vt:lpstr>Calibri</vt:lpstr>
      <vt:lpstr>Calibri Light</vt:lpstr>
      <vt:lpstr>FS Joey</vt:lpstr>
      <vt:lpstr>Times New Roman</vt:lpstr>
      <vt:lpstr>Tema de Office</vt:lpstr>
      <vt:lpstr>1_Tema de Office</vt:lpstr>
      <vt:lpstr>Informe de Actividades Enero – Febrero 2021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Por su atención, ¡Gracias!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Alondra Terres Mata</dc:creator>
  <cp:lastModifiedBy>Karina Vázquez Lugo</cp:lastModifiedBy>
  <cp:revision>443</cp:revision>
  <cp:lastPrinted>2020-11-10T20:24:10Z</cp:lastPrinted>
  <dcterms:created xsi:type="dcterms:W3CDTF">2019-06-07T01:38:48Z</dcterms:created>
  <dcterms:modified xsi:type="dcterms:W3CDTF">2021-03-22T04:39:13Z</dcterms:modified>
</cp:coreProperties>
</file>