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56" r:id="rId4"/>
    <p:sldId id="272" r:id="rId5"/>
    <p:sldId id="258" r:id="rId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BDD1-2452-46FF-A47F-3F839F23DB73}" type="datetimeFigureOut">
              <a:rPr lang="es-MX" smtClean="0"/>
              <a:t>26/11/2021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9D27-C11C-4A36-9D1F-E8EE7950706E}" type="slidenum">
              <a:rPr lang="es-MX" smtClean="0"/>
              <a:t>‹Nº›</a:t>
            </a:fld>
            <a:endParaRPr lang="es-MX"/>
          </a:p>
        </p:txBody>
      </p:sp>
      <p:grpSp>
        <p:nvGrpSpPr>
          <p:cNvPr id="7" name="Grupo 6"/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pic>
          <p:nvPicPr>
            <p:cNvPr id="9" name="Imagen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381" r="66036"/>
            <a:stretch/>
          </p:blipFill>
          <p:spPr>
            <a:xfrm>
              <a:off x="901336" y="2495006"/>
              <a:ext cx="4140928" cy="43629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2627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BDD1-2452-46FF-A47F-3F839F23DB73}" type="datetimeFigureOut">
              <a:rPr lang="es-MX" smtClean="0"/>
              <a:t>26/11/2021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9D27-C11C-4A36-9D1F-E8EE795070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0582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BDD1-2452-46FF-A47F-3F839F23DB73}" type="datetimeFigureOut">
              <a:rPr lang="es-MX" smtClean="0"/>
              <a:t>26/11/2021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9D27-C11C-4A36-9D1F-E8EE795070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6856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BDD1-2452-46FF-A47F-3F839F23DB73}" type="datetimeFigureOut">
              <a:rPr lang="es-MX" smtClean="0"/>
              <a:t>26/11/2021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9D27-C11C-4A36-9D1F-E8EE795070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1904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44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BDD1-2452-46FF-A47F-3F839F23DB73}" type="datetimeFigureOut">
              <a:rPr lang="es-MX" smtClean="0"/>
              <a:t>26/11/2021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9D27-C11C-4A36-9D1F-E8EE795070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221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BDD1-2452-46FF-A47F-3F839F23DB73}" type="datetimeFigureOut">
              <a:rPr lang="es-MX" smtClean="0"/>
              <a:t>26/11/2021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9D27-C11C-4A36-9D1F-E8EE795070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064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BDD1-2452-46FF-A47F-3F839F23DB73}" type="datetimeFigureOut">
              <a:rPr lang="es-MX" smtClean="0"/>
              <a:t>26/11/2021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9D27-C11C-4A36-9D1F-E8EE795070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6262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BDD1-2452-46FF-A47F-3F839F23DB73}" type="datetimeFigureOut">
              <a:rPr lang="es-MX" smtClean="0"/>
              <a:t>26/11/2021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9D27-C11C-4A36-9D1F-E8EE795070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6374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BDD1-2452-46FF-A47F-3F839F23DB73}" type="datetimeFigureOut">
              <a:rPr lang="es-MX" smtClean="0"/>
              <a:t>26/11/2021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9D27-C11C-4A36-9D1F-E8EE795070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127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BDD1-2452-46FF-A47F-3F839F23DB73}" type="datetimeFigureOut">
              <a:rPr lang="es-MX" smtClean="0"/>
              <a:t>26/11/2021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9D27-C11C-4A36-9D1F-E8EE795070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5557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BDD1-2452-46FF-A47F-3F839F23DB73}" type="datetimeFigureOut">
              <a:rPr lang="es-MX" smtClean="0"/>
              <a:t>26/11/2021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9D27-C11C-4A36-9D1F-E8EE795070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9762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FBDD1-2452-46FF-A47F-3F839F23DB73}" type="datetimeFigureOut">
              <a:rPr lang="es-MX" smtClean="0"/>
              <a:t>26/11/2021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09D27-C11C-4A36-9D1F-E8EE795070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135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22423" y="0"/>
            <a:ext cx="12192000" cy="6858000"/>
            <a:chOff x="0" y="0"/>
            <a:chExt cx="12192000" cy="6858000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 rotWithShape="1">
            <a:blip r:embed="rId2"/>
            <a:srcRect l="8771" t="17232" r="67860" b="8125"/>
            <a:stretch/>
          </p:blipFill>
          <p:spPr>
            <a:xfrm>
              <a:off x="0" y="0"/>
              <a:ext cx="3818965" cy="6858000"/>
            </a:xfrm>
            <a:prstGeom prst="rect">
              <a:avLst/>
            </a:prstGeom>
          </p:spPr>
        </p:pic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28135" t="17232" r="61579" b="8125"/>
            <a:stretch/>
          </p:blipFill>
          <p:spPr>
            <a:xfrm>
              <a:off x="3356002" y="0"/>
              <a:ext cx="3750191" cy="6858000"/>
            </a:xfrm>
            <a:prstGeom prst="rect">
              <a:avLst/>
            </a:prstGeom>
          </p:spPr>
        </p:pic>
        <p:pic>
          <p:nvPicPr>
            <p:cNvPr id="4" name="Imagen 3"/>
            <p:cNvPicPr>
              <a:picLocks noChangeAspect="1"/>
            </p:cNvPicPr>
            <p:nvPr/>
          </p:nvPicPr>
          <p:blipFill rotWithShape="1">
            <a:blip r:embed="rId2"/>
            <a:srcRect l="37626" t="17232" r="30087" b="8125"/>
            <a:stretch/>
          </p:blipFill>
          <p:spPr>
            <a:xfrm>
              <a:off x="6915754" y="0"/>
              <a:ext cx="5276246" cy="6858000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62676" t="47182" r="30087" b="38328"/>
            <a:stretch/>
          </p:blipFill>
          <p:spPr>
            <a:xfrm>
              <a:off x="6427804" y="2664460"/>
              <a:ext cx="5764196" cy="1554480"/>
            </a:xfrm>
            <a:prstGeom prst="rect">
              <a:avLst/>
            </a:prstGeom>
          </p:spPr>
        </p:pic>
      </p:grpSp>
      <p:sp>
        <p:nvSpPr>
          <p:cNvPr id="8" name="CuadroTexto 7"/>
          <p:cNvSpPr txBox="1"/>
          <p:nvPr/>
        </p:nvSpPr>
        <p:spPr>
          <a:xfrm>
            <a:off x="6100182" y="2664460"/>
            <a:ext cx="59352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Estación de </a:t>
            </a:r>
            <a:r>
              <a:rPr lang="es-ES_tradnl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 L.P., dentro de</a:t>
            </a:r>
          </a:p>
          <a:p>
            <a:pPr algn="r"/>
            <a:r>
              <a:rPr lang="es-ES_tradnl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planta de Almacenamiento y Distribución de Gas L.P. </a:t>
            </a:r>
          </a:p>
          <a:p>
            <a:pPr algn="r"/>
            <a:r>
              <a:rPr lang="es-ES_tradnl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Presentación</a:t>
            </a:r>
            <a:endParaRPr lang="es-ES_tradnl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l="9373" t="80221" r="40976" b="19034"/>
          <a:stretch/>
        </p:blipFill>
        <p:spPr>
          <a:xfrm>
            <a:off x="6450226" y="4217211"/>
            <a:ext cx="5741773" cy="48442"/>
          </a:xfrm>
          <a:prstGeom prst="rect">
            <a:avLst/>
          </a:prstGeom>
        </p:spPr>
      </p:pic>
      <p:sp>
        <p:nvSpPr>
          <p:cNvPr id="9" name="4 CuadroTexto">
            <a:extLst>
              <a:ext uri="{FF2B5EF4-FFF2-40B4-BE49-F238E27FC236}">
                <a16:creationId xmlns:a16="http://schemas.microsoft.com/office/drawing/2014/main" xmlns="" id="{CC4B25CD-F67F-4377-AEE8-59B2C93DE2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23" y="6197198"/>
            <a:ext cx="669965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Carretera Los Ramírez # 202, Predio El Ratón</a:t>
            </a:r>
            <a:endParaRPr lang="es-MX" sz="2200" b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698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5" t="20507" r="18005" b="21889"/>
          <a:stretch/>
        </p:blipFill>
        <p:spPr bwMode="auto">
          <a:xfrm>
            <a:off x="6967998" y="2809299"/>
            <a:ext cx="3342640" cy="27724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2A91944C-57D2-4D93-84B8-2E3F46BBFD55}"/>
              </a:ext>
            </a:extLst>
          </p:cNvPr>
          <p:cNvSpPr txBox="1"/>
          <p:nvPr/>
        </p:nvSpPr>
        <p:spPr>
          <a:xfrm>
            <a:off x="10248169" y="1221521"/>
            <a:ext cx="17406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Control: </a:t>
            </a:r>
            <a:r>
              <a:rPr lang="es-MX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54-638</a:t>
            </a:r>
            <a:endParaRPr lang="es-MX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xmlns="" id="{D86FB13A-69F0-4C40-9382-5D33C3C32528}"/>
              </a:ext>
            </a:extLst>
          </p:cNvPr>
          <p:cNvSpPr txBox="1"/>
          <p:nvPr/>
        </p:nvSpPr>
        <p:spPr>
          <a:xfrm>
            <a:off x="1185132" y="938226"/>
            <a:ext cx="23791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Dictamen Técnico</a:t>
            </a: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xmlns="" id="{7D5CC952-0776-437D-ABD4-234BD56BE6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5132" y="1482779"/>
            <a:ext cx="584648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tabLst>
                <a:tab pos="1495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1495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1495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1495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1495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495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495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495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495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MX" sz="1200" b="1" dirty="0" smtClean="0"/>
              <a:t>Ubicación</a:t>
            </a:r>
            <a:r>
              <a:rPr lang="es-MX" sz="1200" b="1" dirty="0"/>
              <a:t>	   </a:t>
            </a:r>
            <a:r>
              <a:rPr lang="es-MX" sz="1200" dirty="0" smtClean="0"/>
              <a:t>Carretera Los Ramírez # 202</a:t>
            </a:r>
          </a:p>
          <a:p>
            <a:r>
              <a:rPr lang="es-MX" sz="1200" dirty="0" smtClean="0"/>
              <a:t> </a:t>
            </a:r>
            <a:r>
              <a:rPr lang="es-MX" sz="1200" dirty="0"/>
              <a:t>	   </a:t>
            </a:r>
            <a:r>
              <a:rPr lang="es-MX" sz="1200" dirty="0" smtClean="0"/>
              <a:t>Predio el Ratón.                                                                                           </a:t>
            </a:r>
            <a:r>
              <a:rPr lang="es-MX" sz="1200" b="1" dirty="0"/>
              <a:t>Propietario:                  </a:t>
            </a:r>
            <a:r>
              <a:rPr lang="es-MX" sz="1200" dirty="0" smtClean="0"/>
              <a:t>Gas Express Nieto, S.A. de C.V. </a:t>
            </a:r>
            <a:endParaRPr lang="es-MX" sz="1200" dirty="0"/>
          </a:p>
          <a:p>
            <a:r>
              <a:rPr lang="es-MX" sz="1200" b="1" dirty="0"/>
              <a:t>Solicitante:	   </a:t>
            </a:r>
            <a:r>
              <a:rPr lang="es-MX" sz="1200" dirty="0"/>
              <a:t>Mega Gasolineras </a:t>
            </a:r>
            <a:r>
              <a:rPr lang="es-MX" sz="1200" dirty="0" smtClean="0"/>
              <a:t>S.A. de </a:t>
            </a:r>
            <a:r>
              <a:rPr lang="es-MX" sz="1200" dirty="0"/>
              <a:t>C.V.</a:t>
            </a:r>
          </a:p>
          <a:p>
            <a:r>
              <a:rPr lang="es-MX" sz="1200" b="1" dirty="0"/>
              <a:t>Superficie a ocupar:    </a:t>
            </a:r>
            <a:r>
              <a:rPr lang="es-MX" sz="1200" dirty="0" smtClean="0"/>
              <a:t>626.95 </a:t>
            </a:r>
            <a:r>
              <a:rPr lang="es-MX" sz="1200" dirty="0"/>
              <a:t>m</a:t>
            </a:r>
            <a:r>
              <a:rPr lang="es-MX" sz="1200" baseline="30000" dirty="0"/>
              <a:t>2</a:t>
            </a:r>
          </a:p>
          <a:p>
            <a:r>
              <a:rPr lang="es-MX" sz="1200" b="1" dirty="0"/>
              <a:t>Vialidad:  </a:t>
            </a:r>
            <a:r>
              <a:rPr lang="es-MX" sz="1200" dirty="0"/>
              <a:t>                    </a:t>
            </a:r>
            <a:r>
              <a:rPr lang="es-MX" sz="1200" dirty="0" smtClean="0"/>
              <a:t> Carretera Estatal </a:t>
            </a:r>
            <a:endParaRPr lang="es-MX" sz="1200" dirty="0"/>
          </a:p>
          <a:p>
            <a:r>
              <a:rPr lang="es-MX" sz="1200" b="1" dirty="0"/>
              <a:t>Corredor y Zona:</a:t>
            </a:r>
            <a:r>
              <a:rPr lang="es-MX" sz="1200" dirty="0"/>
              <a:t>        </a:t>
            </a:r>
            <a:r>
              <a:rPr lang="es-MX" sz="1200" dirty="0" smtClean="0"/>
              <a:t> </a:t>
            </a:r>
            <a:r>
              <a:rPr lang="es-MX" sz="1200" dirty="0"/>
              <a:t>Corredor </a:t>
            </a:r>
            <a:r>
              <a:rPr lang="es-MX" sz="1200" dirty="0" smtClean="0"/>
              <a:t>I-2, </a:t>
            </a:r>
            <a:r>
              <a:rPr lang="es-MX" sz="1200" dirty="0"/>
              <a:t>Zona </a:t>
            </a:r>
            <a:r>
              <a:rPr lang="es-MX" sz="1200" dirty="0" smtClean="0"/>
              <a:t>A.</a:t>
            </a:r>
            <a:endParaRPr lang="es-MX" sz="1200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xmlns="" id="{20F5AC7B-93FE-4BA6-8902-4F491CBD517C}"/>
              </a:ext>
            </a:extLst>
          </p:cNvPr>
          <p:cNvSpPr txBox="1"/>
          <p:nvPr/>
        </p:nvSpPr>
        <p:spPr>
          <a:xfrm>
            <a:off x="1031283" y="476562"/>
            <a:ext cx="8469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Estación de Gas, L.P. dentro de Planta </a:t>
            </a:r>
            <a:r>
              <a:rPr lang="es-ES_tradnl" sz="1600" b="1" dirty="0">
                <a:latin typeface="Arial" panose="020B0604020202020204" pitchFamily="34" charset="0"/>
                <a:cs typeface="Arial" panose="020B0604020202020204" pitchFamily="34" charset="0"/>
              </a:rPr>
              <a:t>de Almacenamiento y Distribución de Gas L.P</a:t>
            </a:r>
            <a:r>
              <a:rPr lang="es-ES_tradn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5" name="Conector angular 17">
            <a:extLst>
              <a:ext uri="{FF2B5EF4-FFF2-40B4-BE49-F238E27FC236}">
                <a16:creationId xmlns:a16="http://schemas.microsoft.com/office/drawing/2014/main" xmlns="" id="{F599BC4D-FF2F-4973-A670-94AD68E0A83D}"/>
              </a:ext>
            </a:extLst>
          </p:cNvPr>
          <p:cNvCxnSpPr>
            <a:stCxn id="26" idx="2"/>
          </p:cNvCxnSpPr>
          <p:nvPr/>
        </p:nvCxnSpPr>
        <p:spPr>
          <a:xfrm rot="5400000">
            <a:off x="8270756" y="2977320"/>
            <a:ext cx="1228511" cy="6773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2 CuadroTexto">
            <a:extLst>
              <a:ext uri="{FF2B5EF4-FFF2-40B4-BE49-F238E27FC236}">
                <a16:creationId xmlns:a16="http://schemas.microsoft.com/office/drawing/2014/main" xmlns="" id="{1E28E42A-11E8-4B2B-9560-E6FE50DEF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8522" y="2440826"/>
            <a:ext cx="1450294" cy="260897"/>
          </a:xfrm>
          <a:prstGeom prst="rect">
            <a:avLst/>
          </a:prstGeom>
          <a:solidFill>
            <a:schemeClr val="accent1">
              <a:lumMod val="60000"/>
              <a:lumOff val="40000"/>
              <a:alpha val="64000"/>
            </a:schemeClr>
          </a:solidFill>
          <a:ln w="2857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050" b="1" dirty="0"/>
              <a:t>PREDIO SOLICITADO</a:t>
            </a:r>
          </a:p>
        </p:txBody>
      </p:sp>
      <p:sp>
        <p:nvSpPr>
          <p:cNvPr id="27" name="7 CuadroTexto">
            <a:extLst>
              <a:ext uri="{FF2B5EF4-FFF2-40B4-BE49-F238E27FC236}">
                <a16:creationId xmlns:a16="http://schemas.microsoft.com/office/drawing/2014/main" xmlns="" id="{B6594859-7040-4154-AF99-BD647A2353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3638" y="6152384"/>
            <a:ext cx="47584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latin typeface="Verdana" pitchFamily="34" charset="0"/>
              </a:rPr>
              <a:t>SERVICIOS DE INTENSIDAD ALTA</a:t>
            </a:r>
            <a:endParaRPr lang="es-ES_tradnl" b="1" dirty="0">
              <a:latin typeface="Verdana" pitchFamily="34" charset="0"/>
            </a:endParaRPr>
          </a:p>
        </p:txBody>
      </p:sp>
      <p:sp>
        <p:nvSpPr>
          <p:cNvPr id="28" name="7 CuadroTexto">
            <a:extLst>
              <a:ext uri="{FF2B5EF4-FFF2-40B4-BE49-F238E27FC236}">
                <a16:creationId xmlns:a16="http://schemas.microsoft.com/office/drawing/2014/main" xmlns="" id="{0C2C7C23-7228-4AA4-A843-FBE2E430F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8649" y="6152384"/>
            <a:ext cx="2920151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_tradnl" sz="1050" dirty="0">
                <a:latin typeface="Verdana" pitchFamily="34" charset="0"/>
              </a:rPr>
              <a:t>SUPERFICIE  A OCUPAR</a:t>
            </a:r>
            <a:r>
              <a:rPr lang="es-ES_tradnl" sz="1050" dirty="0" smtClean="0">
                <a:latin typeface="Verdana" pitchFamily="34" charset="0"/>
              </a:rPr>
              <a:t>: </a:t>
            </a:r>
            <a:r>
              <a:rPr lang="es-ES" sz="1400" b="1" dirty="0" smtClean="0">
                <a:cs typeface="Arial" panose="020B0604020202020204" pitchFamily="34" charset="0"/>
              </a:rPr>
              <a:t>626.95</a:t>
            </a:r>
            <a:r>
              <a:rPr lang="es-MX" sz="1400" b="1" dirty="0" smtClean="0">
                <a:cs typeface="Arial" panose="020B0604020202020204" pitchFamily="34" charset="0"/>
              </a:rPr>
              <a:t> </a:t>
            </a:r>
            <a:r>
              <a:rPr lang="es-MX" sz="1400" b="1" dirty="0">
                <a:cs typeface="Arial" panose="020B0604020202020204" pitchFamily="34" charset="0"/>
              </a:rPr>
              <a:t>m²</a:t>
            </a:r>
            <a:endParaRPr lang="es-MX" sz="1400" b="1" dirty="0"/>
          </a:p>
          <a:p>
            <a:endParaRPr lang="es-ES_tradnl" sz="1050" dirty="0">
              <a:latin typeface="Verdana" pitchFamily="34" charset="0"/>
            </a:endParaRPr>
          </a:p>
          <a:p>
            <a:endParaRPr lang="es-ES_tradnl" sz="1050" dirty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29" name="Picture 4">
            <a:extLst>
              <a:ext uri="{FF2B5EF4-FFF2-40B4-BE49-F238E27FC236}">
                <a16:creationId xmlns:a16="http://schemas.microsoft.com/office/drawing/2014/main" xmlns="" id="{32FDEC24-1D1C-4384-8428-68F7BF302F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l="29896" t="18033" r="43198" b="9835"/>
          <a:stretch>
            <a:fillRect/>
          </a:stretch>
        </p:blipFill>
        <p:spPr bwMode="auto">
          <a:xfrm>
            <a:off x="9595651" y="2940385"/>
            <a:ext cx="591941" cy="70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7 CuadroTexto">
            <a:extLst>
              <a:ext uri="{FF2B5EF4-FFF2-40B4-BE49-F238E27FC236}">
                <a16:creationId xmlns:a16="http://schemas.microsoft.com/office/drawing/2014/main" xmlns="" id="{10B61EC5-88B5-4920-8625-8312DD3802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41349" y="2799490"/>
            <a:ext cx="3068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N</a:t>
            </a:r>
            <a:endParaRPr lang="es-ES_tradnl" sz="1050" b="1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5132" y="3048287"/>
            <a:ext cx="4581215" cy="2533422"/>
          </a:xfrm>
          <a:prstGeom prst="rect">
            <a:avLst/>
          </a:prstGeom>
        </p:spPr>
      </p:pic>
      <p:sp>
        <p:nvSpPr>
          <p:cNvPr id="17" name="Rombo 16"/>
          <p:cNvSpPr/>
          <p:nvPr/>
        </p:nvSpPr>
        <p:spPr>
          <a:xfrm>
            <a:off x="8498522" y="3950030"/>
            <a:ext cx="94615" cy="80645"/>
          </a:xfrm>
          <a:prstGeom prst="diamond">
            <a:avLst/>
          </a:prstGeom>
          <a:solidFill>
            <a:schemeClr val="bg1"/>
          </a:solidFill>
          <a:ln>
            <a:solidFill>
              <a:srgbClr val="D91D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9296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7 CuadroTexto">
            <a:extLst>
              <a:ext uri="{FF2B5EF4-FFF2-40B4-BE49-F238E27FC236}">
                <a16:creationId xmlns:a16="http://schemas.microsoft.com/office/drawing/2014/main" xmlns="" id="{DD2982E4-BBAE-4D2B-A7BF-AC64A02066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018" y="6360493"/>
            <a:ext cx="47584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latin typeface="Verdana" pitchFamily="34" charset="0"/>
              </a:rPr>
              <a:t>SERVICIOS DE INTENSIDAD ALTA</a:t>
            </a:r>
            <a:endParaRPr lang="es-ES_tradnl" b="1" dirty="0">
              <a:latin typeface="Verdana" pitchFamily="34" charset="0"/>
            </a:endParaRPr>
          </a:p>
        </p:txBody>
      </p:sp>
      <p:sp>
        <p:nvSpPr>
          <p:cNvPr id="11" name="7 CuadroTexto">
            <a:extLst>
              <a:ext uri="{FF2B5EF4-FFF2-40B4-BE49-F238E27FC236}">
                <a16:creationId xmlns:a16="http://schemas.microsoft.com/office/drawing/2014/main" xmlns="" id="{2F814834-94D0-4556-BD49-BB36D5C09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4417" y="6360909"/>
            <a:ext cx="2819257" cy="46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_tradnl" sz="1051" dirty="0">
                <a:latin typeface="Verdana" pitchFamily="34" charset="0"/>
              </a:rPr>
              <a:t>SUPERFICIE  A OCUPAR</a:t>
            </a:r>
            <a:r>
              <a:rPr lang="es-ES_tradnl" sz="1051" dirty="0" smtClean="0">
                <a:latin typeface="Verdana" pitchFamily="34" charset="0"/>
              </a:rPr>
              <a:t>: </a:t>
            </a:r>
            <a:r>
              <a:rPr lang="es-ES" sz="1400" b="1" dirty="0" smtClean="0">
                <a:cs typeface="Arial" panose="020B0604020202020204" pitchFamily="34" charset="0"/>
              </a:rPr>
              <a:t>626.95</a:t>
            </a:r>
            <a:r>
              <a:rPr lang="es-MX" sz="1400" b="1" dirty="0" smtClean="0">
                <a:cs typeface="Arial" panose="020B0604020202020204" pitchFamily="34" charset="0"/>
              </a:rPr>
              <a:t> m²</a:t>
            </a:r>
            <a:endParaRPr lang="es-ES_tradnl" sz="1051" dirty="0">
              <a:latin typeface="Verdana" pitchFamily="34" charset="0"/>
            </a:endParaRPr>
          </a:p>
          <a:p>
            <a:endParaRPr lang="es-ES_tradnl" sz="105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2A91944C-57D2-4D93-84B8-2E3F46BBFD55}"/>
              </a:ext>
            </a:extLst>
          </p:cNvPr>
          <p:cNvSpPr txBox="1"/>
          <p:nvPr/>
        </p:nvSpPr>
        <p:spPr>
          <a:xfrm>
            <a:off x="10248169" y="1221521"/>
            <a:ext cx="17406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Control: </a:t>
            </a:r>
            <a:r>
              <a:rPr lang="es-MX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54-638</a:t>
            </a:r>
            <a:endParaRPr lang="es-MX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xmlns="" id="{B82A52DC-8E22-49A8-A072-0FDB17BEAEE4}"/>
              </a:ext>
            </a:extLst>
          </p:cNvPr>
          <p:cNvSpPr txBox="1"/>
          <p:nvPr/>
        </p:nvSpPr>
        <p:spPr>
          <a:xfrm>
            <a:off x="1391422" y="776824"/>
            <a:ext cx="1834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Dictamen Técnico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xmlns="" id="{D45EA9F3-B8AA-46B7-8B6A-4C6050CC1021}"/>
              </a:ext>
            </a:extLst>
          </p:cNvPr>
          <p:cNvSpPr/>
          <p:nvPr/>
        </p:nvSpPr>
        <p:spPr>
          <a:xfrm>
            <a:off x="1391422" y="5815762"/>
            <a:ext cx="82688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400" dirty="0"/>
              <a:t>Fundamento: Código Reglamentario de Desarrollo Urbano para el Municipio de León y a la NORMA Oficial Mexicana NOM-005-ASEA-2016</a:t>
            </a:r>
          </a:p>
          <a:p>
            <a:pPr algn="ctr"/>
            <a:endParaRPr lang="es-MX" sz="1200" dirty="0"/>
          </a:p>
        </p:txBody>
      </p:sp>
      <p:graphicFrame>
        <p:nvGraphicFramePr>
          <p:cNvPr id="22" name="Tabla 21">
            <a:extLst>
              <a:ext uri="{FF2B5EF4-FFF2-40B4-BE49-F238E27FC236}">
                <a16:creationId xmlns:a16="http://schemas.microsoft.com/office/drawing/2014/main" xmlns="" id="{B1CB74CD-635A-483E-9226-5260B3FEF9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693231"/>
              </p:ext>
            </p:extLst>
          </p:nvPr>
        </p:nvGraphicFramePr>
        <p:xfrm>
          <a:off x="1391422" y="1212144"/>
          <a:ext cx="8463914" cy="4662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11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5364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463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60949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Restricciones</a:t>
                      </a:r>
                    </a:p>
                    <a:p>
                      <a:pPr algn="ctr"/>
                      <a:r>
                        <a:rPr lang="es-MX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Artículos </a:t>
                      </a:r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Cumple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24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>
                          <a:latin typeface="FS Joey" panose="02000506040000020004" pitchFamily="50" charset="0"/>
                          <a:cs typeface="Arial" panose="020B0604020202020204" pitchFamily="34" charset="0"/>
                        </a:rPr>
                        <a:t>Ubicación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>
                          <a:latin typeface="FS Joey" panose="02000506040000020004" pitchFamily="50" charset="0"/>
                        </a:rPr>
                        <a:t>Exclusivamente en vialidades clasificadas como ejes metropolitanos, vías primarias y ejes carreteros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latin typeface="FS Joey" panose="02000506040000020004" pitchFamily="50" charset="0"/>
                        <a:cs typeface="Syastro" panose="00000400000000000000" pitchFamily="2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73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>
                          <a:latin typeface="FS Joey" panose="02000506040000020004" pitchFamily="50" charset="0"/>
                          <a:cs typeface="Arial" panose="020B0604020202020204" pitchFamily="34" charset="0"/>
                        </a:rPr>
                        <a:t>Ubicación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>
                          <a:latin typeface="FS Joey" panose="02000506040000020004" pitchFamily="50" charset="0"/>
                        </a:rPr>
                        <a:t>No colindan con algún uso habitacional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latin typeface="FS Joey" panose="02000506040000020004" pitchFamily="50" charset="0"/>
                        <a:cs typeface="Syastro" panose="00000400000000000000" pitchFamily="2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29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>
                          <a:latin typeface="FS Joey" panose="02000506040000020004" pitchFamily="50" charset="0"/>
                          <a:cs typeface="Arial" panose="020B0604020202020204" pitchFamily="34" charset="0"/>
                        </a:rPr>
                        <a:t>50 </a:t>
                      </a:r>
                      <a:r>
                        <a:rPr lang="es-MX" sz="1400" dirty="0">
                          <a:latin typeface="FS Joey" panose="02000506040000020004" pitchFamily="50" charset="0"/>
                          <a:cs typeface="Arial" panose="020B0604020202020204" pitchFamily="34" charset="0"/>
                        </a:rPr>
                        <a:t>Metros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>
                          <a:latin typeface="FS Joey" panose="02000506040000020004" pitchFamily="50" charset="0"/>
                          <a:cs typeface="Arial" panose="020B0604020202020204" pitchFamily="34" charset="0"/>
                        </a:rPr>
                        <a:t>Con respecto a los lugares de reunión pública o centros de concentración masiva como escuelas, hospitales, mercados públicos, cines, teatros, estadios deportivos, auditorios y aquellas otras que sean consideradas de este tipo.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latin typeface="FS Joey" panose="02000506040000020004" pitchFamily="50" charset="0"/>
                        <a:cs typeface="Syastro" panose="00000400000000000000" pitchFamily="2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29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>
                          <a:latin typeface="FS Joey" panose="02000506040000020004" pitchFamily="50" charset="0"/>
                          <a:cs typeface="Arial" panose="020B0604020202020204" pitchFamily="34" charset="0"/>
                        </a:rPr>
                        <a:t>100 </a:t>
                      </a:r>
                      <a:r>
                        <a:rPr lang="es-MX" sz="1400" dirty="0">
                          <a:latin typeface="FS Joey" panose="02000506040000020004" pitchFamily="50" charset="0"/>
                          <a:cs typeface="Arial" panose="020B0604020202020204" pitchFamily="34" charset="0"/>
                        </a:rPr>
                        <a:t>Metros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u="sng" dirty="0" smtClean="0">
                          <a:latin typeface="FS Joey" panose="02000806040000020004" pitchFamily="50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 se encontraron industria de riesgo o de cualquier actividad que maneje materiales o residuos peligroso; tales como soldadura, fundición entre otros.</a:t>
                      </a:r>
                      <a:endParaRPr lang="es-MX" sz="1400" dirty="0" smtClean="0">
                        <a:latin typeface="FS Joey" panose="02000806040000020004" pitchFamily="50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dirty="0">
                        <a:latin typeface="FS Joey" panose="02000506040000020004" pitchFamily="50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latin typeface="FS Joey" panose="02000506040000020004" pitchFamily="50" charset="0"/>
                        <a:cs typeface="Syastro" panose="00000400000000000000" pitchFamily="2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224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>
                          <a:latin typeface="FS Joey" panose="02000506040000020004" pitchFamily="50" charset="0"/>
                          <a:cs typeface="Arial" panose="020B0604020202020204" pitchFamily="34" charset="0"/>
                        </a:rPr>
                        <a:t>500 </a:t>
                      </a:r>
                      <a:r>
                        <a:rPr lang="es-MX" sz="1400" dirty="0">
                          <a:latin typeface="FS Joey" panose="02000506040000020004" pitchFamily="50" charset="0"/>
                          <a:cs typeface="Arial" panose="020B0604020202020204" pitchFamily="34" charset="0"/>
                        </a:rPr>
                        <a:t>Metros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u="sng" kern="1200" dirty="0" smtClean="0">
                          <a:solidFill>
                            <a:schemeClr val="dk1"/>
                          </a:solidFill>
                          <a:effectLst/>
                          <a:latin typeface="FS Joey" panose="02000806040000020004" pitchFamily="50" charset="0"/>
                          <a:ea typeface="+mn-ea"/>
                          <a:cs typeface="+mn-cs"/>
                        </a:rPr>
                        <a:t>Se encontró una estación de servicio de gasolina y/o diésel a una distancia de 500 </a:t>
                      </a:r>
                      <a:r>
                        <a:rPr lang="es-MX" sz="1400" u="sng" kern="1200" dirty="0" err="1" smtClean="0">
                          <a:solidFill>
                            <a:schemeClr val="dk1"/>
                          </a:solidFill>
                          <a:effectLst/>
                          <a:latin typeface="FS Joey" panose="02000806040000020004" pitchFamily="50" charset="0"/>
                          <a:ea typeface="+mn-ea"/>
                          <a:cs typeface="+mn-cs"/>
                        </a:rPr>
                        <a:t>mts</a:t>
                      </a:r>
                      <a:r>
                        <a:rPr lang="es-MX" sz="1400" u="sng" kern="1200" dirty="0" smtClean="0">
                          <a:solidFill>
                            <a:schemeClr val="dk1"/>
                          </a:solidFill>
                          <a:effectLst/>
                          <a:latin typeface="FS Joey" panose="02000806040000020004" pitchFamily="50" charset="0"/>
                          <a:ea typeface="+mn-ea"/>
                          <a:cs typeface="+mn-cs"/>
                        </a:rPr>
                        <a:t>., sin </a:t>
                      </a:r>
                      <a:r>
                        <a:rPr lang="es-MX" sz="1400" u="sng" kern="1200" smtClean="0">
                          <a:solidFill>
                            <a:schemeClr val="dk1"/>
                          </a:solidFill>
                          <a:effectLst/>
                          <a:latin typeface="FS Joey" panose="02000806040000020004" pitchFamily="50" charset="0"/>
                          <a:ea typeface="+mn-ea"/>
                          <a:cs typeface="+mn-cs"/>
                        </a:rPr>
                        <a:t>embargo </a:t>
                      </a:r>
                      <a:r>
                        <a:rPr lang="es-MX" sz="1400" u="sng" kern="1200" smtClean="0">
                          <a:solidFill>
                            <a:schemeClr val="dk1"/>
                          </a:solidFill>
                          <a:effectLst/>
                          <a:latin typeface="FS Joey" panose="02000806040000020004" pitchFamily="50" charset="0"/>
                          <a:ea typeface="+mn-ea"/>
                          <a:cs typeface="+mn-cs"/>
                        </a:rPr>
                        <a:t>en </a:t>
                      </a:r>
                      <a:r>
                        <a:rPr lang="es-MX" sz="1400" u="sng" kern="1200" dirty="0" smtClean="0">
                          <a:solidFill>
                            <a:schemeClr val="dk1"/>
                          </a:solidFill>
                          <a:effectLst/>
                          <a:latin typeface="FS Joey" panose="02000806040000020004" pitchFamily="50" charset="0"/>
                          <a:ea typeface="+mn-ea"/>
                          <a:cs typeface="+mn-cs"/>
                        </a:rPr>
                        <a:t>el predio donde solicita el giro existe una Licencia de Uso de Suelo autorizada para el uso de Planta de Almacenamiento y Distribución de Gas L.P., la cual cuenta con una Licencia de Uso de Suelo en fecha del 31 de mayo de 2021 bajo el  número de control LUS/0055/2001.</a:t>
                      </a:r>
                      <a:endParaRPr lang="es-MX" sz="1400" b="1" i="0" u="none" dirty="0">
                        <a:solidFill>
                          <a:srgbClr val="FF0000"/>
                        </a:solidFill>
                        <a:latin typeface="FS Joey" panose="02000806040000020004" pitchFamily="50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latin typeface="FS Joey" panose="02000506040000020004" pitchFamily="50" charset="0"/>
                        <a:cs typeface="Syastro" panose="00000400000000000000" pitchFamily="2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23" name="CuadroTexto 22">
            <a:extLst>
              <a:ext uri="{FF2B5EF4-FFF2-40B4-BE49-F238E27FC236}">
                <a16:creationId xmlns:a16="http://schemas.microsoft.com/office/drawing/2014/main" xmlns="" id="{4A0C4F13-D939-43C4-82BE-D635684BFE85}"/>
              </a:ext>
            </a:extLst>
          </p:cNvPr>
          <p:cNvSpPr txBox="1"/>
          <p:nvPr/>
        </p:nvSpPr>
        <p:spPr>
          <a:xfrm>
            <a:off x="935537" y="398685"/>
            <a:ext cx="87153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600" b="1" dirty="0">
                <a:latin typeface="Arial" panose="020B0604020202020204" pitchFamily="34" charset="0"/>
                <a:cs typeface="Arial" panose="020B0604020202020204" pitchFamily="34" charset="0"/>
              </a:rPr>
              <a:t>Estación de Gas, L.P. dentro de Planta de Almacenamiento y Distribución de Gas L.P</a:t>
            </a:r>
            <a:r>
              <a:rPr lang="es-ES_tradn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xmlns="" id="{18B7B6A7-BA30-4A12-AF7B-1D26A4A63F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330" y="1786889"/>
            <a:ext cx="345373" cy="292654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xmlns="" id="{18B7B6A7-BA30-4A12-AF7B-1D26A4A63F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330" y="2260258"/>
            <a:ext cx="345373" cy="292654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xmlns="" id="{18B7B6A7-BA30-4A12-AF7B-1D26A4A63F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330" y="2881490"/>
            <a:ext cx="345373" cy="292654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xmlns="" id="{18B7B6A7-BA30-4A12-AF7B-1D26A4A63F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330" y="3844849"/>
            <a:ext cx="345373" cy="292654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xmlns="" id="{18B7B6A7-BA30-4A12-AF7B-1D26A4A63F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330" y="4837536"/>
            <a:ext cx="345373" cy="29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974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n 2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6" t="868" r="1066" b="1374"/>
          <a:stretch/>
        </p:blipFill>
        <p:spPr bwMode="auto">
          <a:xfrm>
            <a:off x="1197641" y="1709188"/>
            <a:ext cx="4161790" cy="3924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7 CuadroTexto">
            <a:extLst>
              <a:ext uri="{FF2B5EF4-FFF2-40B4-BE49-F238E27FC236}">
                <a16:creationId xmlns:a16="http://schemas.microsoft.com/office/drawing/2014/main" xmlns="" id="{DD2982E4-BBAE-4D2B-A7BF-AC64A02066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1818" y="6360493"/>
            <a:ext cx="47584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latin typeface="Verdana" pitchFamily="34" charset="0"/>
              </a:rPr>
              <a:t>SERVICIOS DE INTENSIDAD ALTA</a:t>
            </a:r>
            <a:endParaRPr lang="es-ES_tradnl" b="1" dirty="0">
              <a:latin typeface="Verdana" pitchFamily="34" charset="0"/>
            </a:endParaRPr>
          </a:p>
        </p:txBody>
      </p:sp>
      <p:sp>
        <p:nvSpPr>
          <p:cNvPr id="11" name="7 CuadroTexto">
            <a:extLst>
              <a:ext uri="{FF2B5EF4-FFF2-40B4-BE49-F238E27FC236}">
                <a16:creationId xmlns:a16="http://schemas.microsoft.com/office/drawing/2014/main" xmlns="" id="{2F814834-94D0-4556-BD49-BB36D5C09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9777" y="6044894"/>
            <a:ext cx="3187173" cy="46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_tradnl" sz="1051" dirty="0">
                <a:latin typeface="Verdana" pitchFamily="34" charset="0"/>
              </a:rPr>
              <a:t>SUPERFICIE  A OCUPAR</a:t>
            </a:r>
            <a:r>
              <a:rPr lang="es-ES_tradnl" sz="1051" dirty="0" smtClean="0">
                <a:latin typeface="Verdana" pitchFamily="34" charset="0"/>
              </a:rPr>
              <a:t>: </a:t>
            </a:r>
            <a:r>
              <a:rPr lang="es-ES" sz="1400" b="1" dirty="0" smtClean="0">
                <a:cs typeface="Arial" panose="020B0604020202020204" pitchFamily="34" charset="0"/>
              </a:rPr>
              <a:t>626.95</a:t>
            </a:r>
            <a:r>
              <a:rPr lang="es-MX" sz="1400" b="1" dirty="0" smtClean="0">
                <a:cs typeface="Arial" panose="020B0604020202020204" pitchFamily="34" charset="0"/>
              </a:rPr>
              <a:t> m²</a:t>
            </a:r>
            <a:endParaRPr lang="es-ES_tradnl" sz="1051" dirty="0">
              <a:latin typeface="Verdana" pitchFamily="34" charset="0"/>
            </a:endParaRPr>
          </a:p>
          <a:p>
            <a:endParaRPr lang="es-ES_tradnl" sz="105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2A91944C-57D2-4D93-84B8-2E3F46BBFD55}"/>
              </a:ext>
            </a:extLst>
          </p:cNvPr>
          <p:cNvSpPr txBox="1"/>
          <p:nvPr/>
        </p:nvSpPr>
        <p:spPr>
          <a:xfrm>
            <a:off x="10248169" y="1221521"/>
            <a:ext cx="17406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Control: </a:t>
            </a:r>
            <a:r>
              <a:rPr lang="es-MX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54-638</a:t>
            </a:r>
            <a:endParaRPr lang="es-MX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xmlns="" id="{4A0C4F13-D939-43C4-82BE-D635684BFE85}"/>
              </a:ext>
            </a:extLst>
          </p:cNvPr>
          <p:cNvSpPr txBox="1"/>
          <p:nvPr/>
        </p:nvSpPr>
        <p:spPr>
          <a:xfrm>
            <a:off x="1077294" y="363146"/>
            <a:ext cx="8564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600" b="1" dirty="0">
                <a:latin typeface="Arial" panose="020B0604020202020204" pitchFamily="34" charset="0"/>
                <a:cs typeface="Arial" panose="020B0604020202020204" pitchFamily="34" charset="0"/>
              </a:rPr>
              <a:t>Estación de Gas, L.P. dentro de Planta de Almacenamiento y Distribución de Gas L.P</a:t>
            </a:r>
            <a:r>
              <a:rPr lang="es-ES_tradn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xmlns="" id="{C0BACCA9-21F7-4192-B93C-DB8F04FFCB2A}"/>
              </a:ext>
            </a:extLst>
          </p:cNvPr>
          <p:cNvSpPr txBox="1">
            <a:spLocks/>
          </p:cNvSpPr>
          <p:nvPr/>
        </p:nvSpPr>
        <p:spPr>
          <a:xfrm>
            <a:off x="6234711" y="1653053"/>
            <a:ext cx="4900014" cy="563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Análisis de Estación de Gas L.P. dentro de Planta de Almacenamiento y Distribución de Gas L.P., Artículo 34 del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Código Reglamentario de Desarrollo Urbano para el Municipio de León, Guanajuato</a:t>
            </a:r>
            <a:r>
              <a:rPr lang="es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BBB41438-FBCC-4B07-800E-9F1502CD3017}"/>
              </a:ext>
            </a:extLst>
          </p:cNvPr>
          <p:cNvSpPr/>
          <p:nvPr/>
        </p:nvSpPr>
        <p:spPr>
          <a:xfrm>
            <a:off x="8019624" y="2471755"/>
            <a:ext cx="247356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dirty="0">
                <a:latin typeface="Arial" panose="020B0604020202020204" pitchFamily="34" charset="0"/>
                <a:cs typeface="Arial" panose="020B0604020202020204" pitchFamily="34" charset="0"/>
              </a:rPr>
              <a:t>Ubicación del predio solicitado</a:t>
            </a:r>
          </a:p>
        </p:txBody>
      </p:sp>
      <p:sp>
        <p:nvSpPr>
          <p:cNvPr id="9" name="Cuadro de texto 2">
            <a:extLst>
              <a:ext uri="{FF2B5EF4-FFF2-40B4-BE49-F238E27FC236}">
                <a16:creationId xmlns:a16="http://schemas.microsoft.com/office/drawing/2014/main" xmlns="" id="{03E152C3-541B-447E-99FE-709A08512E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3610" y="3088644"/>
            <a:ext cx="1319290" cy="448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28575">
              <a:spcAft>
                <a:spcPts val="0"/>
              </a:spcAft>
            </a:pPr>
            <a:r>
              <a:rPr lang="es-MX" sz="105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Radio a 30 </a:t>
            </a:r>
            <a:r>
              <a:rPr lang="es-MX" sz="105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mts</a:t>
            </a:r>
            <a:r>
              <a:rPr lang="es-MX" sz="105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105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" name="Cuadro de texto 2">
            <a:extLst>
              <a:ext uri="{FF2B5EF4-FFF2-40B4-BE49-F238E27FC236}">
                <a16:creationId xmlns:a16="http://schemas.microsoft.com/office/drawing/2014/main" xmlns="" id="{9E81D874-4077-4FBA-A554-E3C7E77B29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0574" y="2901384"/>
            <a:ext cx="368660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28575" algn="just">
              <a:spcAft>
                <a:spcPts val="0"/>
              </a:spcAft>
            </a:pPr>
            <a:r>
              <a:rPr lang="es-MX" sz="105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 se encontraron estaciones de carburación, líneas de alta tensión, vías férreas y ductos que transportan productos derivados del petróleo.</a:t>
            </a:r>
            <a:endParaRPr lang="es-MX" sz="105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s-MX" sz="105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15" name="Cuadro de texto 2">
            <a:extLst>
              <a:ext uri="{FF2B5EF4-FFF2-40B4-BE49-F238E27FC236}">
                <a16:creationId xmlns:a16="http://schemas.microsoft.com/office/drawing/2014/main" xmlns="" id="{83AA3207-E403-4C43-934C-941A6A36A0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3930" y="3738449"/>
            <a:ext cx="1384695" cy="448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28575">
              <a:spcAft>
                <a:spcPts val="0"/>
              </a:spcAft>
            </a:pPr>
            <a:r>
              <a:rPr lang="es-MX" sz="105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Radio a </a:t>
            </a:r>
            <a:r>
              <a:rPr lang="es-MX" sz="105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</a:t>
            </a:r>
            <a:r>
              <a:rPr lang="es-MX" sz="105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 </a:t>
            </a:r>
            <a:r>
              <a:rPr lang="es-MX" sz="105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mts</a:t>
            </a:r>
            <a:r>
              <a:rPr lang="es-MX" sz="105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105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6" name="Cuadro de texto 2">
            <a:extLst>
              <a:ext uri="{FF2B5EF4-FFF2-40B4-BE49-F238E27FC236}">
                <a16:creationId xmlns:a16="http://schemas.microsoft.com/office/drawing/2014/main" xmlns="" id="{99AD7359-B92E-4C96-8C74-DE08B2D43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9624" y="3714476"/>
            <a:ext cx="3600876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s-MX" sz="105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 se encontraron lugares de reunión pública o centros de concentración masiva.</a:t>
            </a:r>
            <a:endParaRPr lang="es-MX" sz="105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s-MX" sz="105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18" name="Cuadro de texto 2">
            <a:extLst>
              <a:ext uri="{FF2B5EF4-FFF2-40B4-BE49-F238E27FC236}">
                <a16:creationId xmlns:a16="http://schemas.microsoft.com/office/drawing/2014/main" xmlns="" id="{AE8C540B-E7DC-4A31-B717-20855FBD60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3930" y="4386521"/>
            <a:ext cx="1298970" cy="448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28575">
              <a:spcAft>
                <a:spcPts val="0"/>
              </a:spcAft>
            </a:pPr>
            <a:r>
              <a:rPr lang="es-MX" sz="105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Radio a </a:t>
            </a:r>
            <a:r>
              <a:rPr lang="es-MX" sz="105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500 </a:t>
            </a:r>
            <a:r>
              <a:rPr lang="es-MX" sz="105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mts</a:t>
            </a:r>
            <a:r>
              <a:rPr lang="es-MX" sz="105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105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9" name="Cuadro de texto 2">
            <a:extLst>
              <a:ext uri="{FF2B5EF4-FFF2-40B4-BE49-F238E27FC236}">
                <a16:creationId xmlns:a16="http://schemas.microsoft.com/office/drawing/2014/main" xmlns="" id="{BD861E05-24D0-4805-93EA-273A91C93F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0574" y="4295854"/>
            <a:ext cx="3847669" cy="122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just"/>
            <a:r>
              <a:rPr lang="es-MX" sz="1050" u="sng" dirty="0">
                <a:latin typeface="Arial" panose="020B0604020202020204" pitchFamily="34" charset="0"/>
                <a:cs typeface="Arial" panose="020B0604020202020204" pitchFamily="34" charset="0"/>
              </a:rPr>
              <a:t>Se encontró una estación de servicio de gasolina y/o diésel a una distancia de 500 </a:t>
            </a:r>
            <a:r>
              <a:rPr lang="es-MX" sz="1050" u="sng" dirty="0" err="1">
                <a:latin typeface="Arial" panose="020B0604020202020204" pitchFamily="34" charset="0"/>
                <a:cs typeface="Arial" panose="020B0604020202020204" pitchFamily="34" charset="0"/>
              </a:rPr>
              <a:t>mts</a:t>
            </a:r>
            <a:r>
              <a:rPr lang="es-MX" sz="1050" u="sng" dirty="0">
                <a:latin typeface="Arial" panose="020B0604020202020204" pitchFamily="34" charset="0"/>
                <a:cs typeface="Arial" panose="020B0604020202020204" pitchFamily="34" charset="0"/>
              </a:rPr>
              <a:t>., sin embargo en el en el predio donde solicita el giro existe una Licencia de Uso de Suelo autorizada para el uso de Planta de Almacenamiento y Distribución de Gas L.P., la cual cuenta con una Licencia de Uso de Suelo en fecha del 31 de mayo de 2021 bajo el  número de control LUS/0055/2001</a:t>
            </a:r>
            <a:r>
              <a:rPr lang="es-MX" sz="105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105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1" name="7 CuadroTexto">
            <a:extLst>
              <a:ext uri="{FF2B5EF4-FFF2-40B4-BE49-F238E27FC236}">
                <a16:creationId xmlns:a16="http://schemas.microsoft.com/office/drawing/2014/main" xmlns="" id="{2DE16854-B998-4D61-BF85-D47D1F62B9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9007" y="1744240"/>
            <a:ext cx="31042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_tradnl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N</a:t>
            </a:r>
            <a:endParaRPr lang="es-ES_tradnl" sz="1051" b="1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</a:endParaRPr>
          </a:p>
        </p:txBody>
      </p:sp>
      <p:pic>
        <p:nvPicPr>
          <p:cNvPr id="22" name="Picture 4">
            <a:extLst>
              <a:ext uri="{FF2B5EF4-FFF2-40B4-BE49-F238E27FC236}">
                <a16:creationId xmlns:a16="http://schemas.microsoft.com/office/drawing/2014/main" xmlns="" id="{F4EDDCF4-4A00-4F67-AA2D-190A75B8F3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l="29896" t="18033" r="43198" b="9835"/>
          <a:stretch>
            <a:fillRect/>
          </a:stretch>
        </p:blipFill>
        <p:spPr bwMode="auto">
          <a:xfrm>
            <a:off x="4754841" y="1806192"/>
            <a:ext cx="488327" cy="596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CuadroTexto 24"/>
          <p:cNvSpPr txBox="1"/>
          <p:nvPr/>
        </p:nvSpPr>
        <p:spPr>
          <a:xfrm rot="529017">
            <a:off x="3989477" y="3404073"/>
            <a:ext cx="16140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bg1"/>
                </a:solidFill>
              </a:rPr>
              <a:t>Carretera Los Ramírez</a:t>
            </a:r>
            <a:endParaRPr lang="es-MX" sz="1200" dirty="0">
              <a:solidFill>
                <a:schemeClr val="bg1"/>
              </a:solidFill>
            </a:endParaRPr>
          </a:p>
        </p:txBody>
      </p:sp>
      <p:sp>
        <p:nvSpPr>
          <p:cNvPr id="24" name="Rombo 23"/>
          <p:cNvSpPr/>
          <p:nvPr/>
        </p:nvSpPr>
        <p:spPr>
          <a:xfrm>
            <a:off x="6320318" y="2364329"/>
            <a:ext cx="313690" cy="259080"/>
          </a:xfrm>
          <a:prstGeom prst="diamond">
            <a:avLst/>
          </a:prstGeom>
          <a:solidFill>
            <a:srgbClr val="CE24C2"/>
          </a:solidFill>
          <a:ln>
            <a:solidFill>
              <a:srgbClr val="CE2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/>
          </a:p>
        </p:txBody>
      </p:sp>
      <p:sp>
        <p:nvSpPr>
          <p:cNvPr id="27" name="Elipse 26"/>
          <p:cNvSpPr/>
          <p:nvPr/>
        </p:nvSpPr>
        <p:spPr>
          <a:xfrm>
            <a:off x="6276580" y="2982642"/>
            <a:ext cx="367030" cy="354330"/>
          </a:xfrm>
          <a:prstGeom prst="ellipse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/>
          </a:p>
        </p:txBody>
      </p:sp>
      <p:sp>
        <p:nvSpPr>
          <p:cNvPr id="28" name="Elipse 27"/>
          <p:cNvSpPr/>
          <p:nvPr/>
        </p:nvSpPr>
        <p:spPr>
          <a:xfrm>
            <a:off x="6224615" y="3659135"/>
            <a:ext cx="367030" cy="354330"/>
          </a:xfrm>
          <a:prstGeom prst="ellipse">
            <a:avLst/>
          </a:prstGeom>
          <a:noFill/>
          <a:ln w="22225">
            <a:solidFill>
              <a:srgbClr val="D6A0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/>
          </a:p>
        </p:txBody>
      </p:sp>
      <p:sp>
        <p:nvSpPr>
          <p:cNvPr id="29" name="Elipse 28"/>
          <p:cNvSpPr/>
          <p:nvPr/>
        </p:nvSpPr>
        <p:spPr>
          <a:xfrm>
            <a:off x="6296900" y="4337919"/>
            <a:ext cx="367030" cy="354330"/>
          </a:xfrm>
          <a:prstGeom prst="ellipse">
            <a:avLst/>
          </a:prstGeom>
          <a:noFill/>
          <a:ln w="22225">
            <a:solidFill>
              <a:srgbClr val="0BC5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3632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/>
          <p:cNvGrpSpPr/>
          <p:nvPr/>
        </p:nvGrpSpPr>
        <p:grpSpPr>
          <a:xfrm>
            <a:off x="7" y="0"/>
            <a:ext cx="12191999" cy="6858000"/>
            <a:chOff x="0" y="0"/>
            <a:chExt cx="12191999" cy="6858000"/>
          </a:xfrm>
        </p:grpSpPr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26948" t="17054" r="31393" b="8304"/>
            <a:stretch/>
          </p:blipFill>
          <p:spPr>
            <a:xfrm>
              <a:off x="0" y="0"/>
              <a:ext cx="6807685" cy="6858000"/>
            </a:xfrm>
            <a:prstGeom prst="rect">
              <a:avLst/>
            </a:prstGeom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 rotWithShape="1">
            <a:blip r:embed="rId2"/>
            <a:srcRect l="48974" t="17054" r="31393" b="8304"/>
            <a:stretch/>
          </p:blipFill>
          <p:spPr>
            <a:xfrm>
              <a:off x="6283234" y="0"/>
              <a:ext cx="5908765" cy="6858000"/>
            </a:xfrm>
            <a:prstGeom prst="rect">
              <a:avLst/>
            </a:prstGeom>
          </p:spPr>
        </p:pic>
      </p:grpSp>
      <p:sp>
        <p:nvSpPr>
          <p:cNvPr id="14" name="CuadroTexto 13"/>
          <p:cNvSpPr txBox="1"/>
          <p:nvPr/>
        </p:nvSpPr>
        <p:spPr>
          <a:xfrm>
            <a:off x="5212080" y="2705725"/>
            <a:ext cx="58521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6000">
                <a:solidFill>
                  <a:schemeClr val="bg1"/>
                </a:solidFill>
                <a:latin typeface="Arial Black" panose="020B0A04020102020204" pitchFamily="34" charset="0"/>
              </a:rPr>
              <a:t>MUCHAS GRACIAS</a:t>
            </a:r>
          </a:p>
        </p:txBody>
      </p:sp>
    </p:spTree>
    <p:extLst>
      <p:ext uri="{BB962C8B-B14F-4D97-AF65-F5344CB8AC3E}">
        <p14:creationId xmlns:p14="http://schemas.microsoft.com/office/powerpoint/2010/main" val="8751950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266</TotalTime>
  <Words>477</Words>
  <Application>Microsoft Office PowerPoint</Application>
  <PresentationFormat>Panorámica</PresentationFormat>
  <Paragraphs>54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FS Joey</vt:lpstr>
      <vt:lpstr>Syastro</vt:lpstr>
      <vt:lpstr>Times New Roman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Janette Elizabeth Aldana Valadez</dc:creator>
  <cp:lastModifiedBy>Maria Graciela Lopez Quezada</cp:lastModifiedBy>
  <cp:revision>53</cp:revision>
  <dcterms:created xsi:type="dcterms:W3CDTF">2021-10-10T19:16:26Z</dcterms:created>
  <dcterms:modified xsi:type="dcterms:W3CDTF">2021-11-26T21:26:28Z</dcterms:modified>
</cp:coreProperties>
</file>